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7"/>
  </p:notesMasterIdLst>
  <p:sldIdLst>
    <p:sldId id="312" r:id="rId2"/>
    <p:sldId id="256" r:id="rId3"/>
    <p:sldId id="262" r:id="rId4"/>
    <p:sldId id="270" r:id="rId5"/>
    <p:sldId id="298" r:id="rId6"/>
    <p:sldId id="271" r:id="rId7"/>
    <p:sldId id="282" r:id="rId8"/>
    <p:sldId id="281" r:id="rId9"/>
    <p:sldId id="272" r:id="rId10"/>
    <p:sldId id="283" r:id="rId11"/>
    <p:sldId id="279" r:id="rId12"/>
    <p:sldId id="284" r:id="rId13"/>
    <p:sldId id="280" r:id="rId14"/>
    <p:sldId id="273" r:id="rId15"/>
    <p:sldId id="288" r:id="rId16"/>
    <p:sldId id="286" r:id="rId17"/>
    <p:sldId id="287" r:id="rId18"/>
    <p:sldId id="295" r:id="rId19"/>
    <p:sldId id="289" r:id="rId20"/>
    <p:sldId id="296" r:id="rId21"/>
    <p:sldId id="299" r:id="rId22"/>
    <p:sldId id="300" r:id="rId23"/>
    <p:sldId id="302" r:id="rId24"/>
    <p:sldId id="301" r:id="rId25"/>
    <p:sldId id="290" r:id="rId26"/>
    <p:sldId id="291" r:id="rId27"/>
    <p:sldId id="303" r:id="rId28"/>
    <p:sldId id="306" r:id="rId29"/>
    <p:sldId id="307" r:id="rId30"/>
    <p:sldId id="308" r:id="rId31"/>
    <p:sldId id="305" r:id="rId32"/>
    <p:sldId id="293" r:id="rId33"/>
    <p:sldId id="285" r:id="rId34"/>
    <p:sldId id="294" r:id="rId35"/>
    <p:sldId id="311"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199" autoAdjust="0"/>
  </p:normalViewPr>
  <p:slideViewPr>
    <p:cSldViewPr snapToGrid="0">
      <p:cViewPr>
        <p:scale>
          <a:sx n="60" d="100"/>
          <a:sy n="60" d="100"/>
        </p:scale>
        <p:origin x="1484" y="296"/>
      </p:cViewPr>
      <p:guideLst/>
    </p:cSldViewPr>
  </p:slideViewPr>
  <p:notesTextViewPr>
    <p:cViewPr>
      <p:scale>
        <a:sx n="1" d="1"/>
        <a:sy n="1" d="1"/>
      </p:scale>
      <p:origin x="0" y="0"/>
    </p:cViewPr>
  </p:notesTextViewPr>
  <p:sorterViewPr>
    <p:cViewPr>
      <p:scale>
        <a:sx n="71" d="100"/>
        <a:sy n="7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C9A98-1A48-4EE4-A522-F8C91BC3A23D}"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107D71B9-80CF-42D5-8209-8246F0D937E7}">
      <dgm:prSet phldrT="[Text]" custT="1"/>
      <dgm:spPr/>
      <dgm:t>
        <a:bodyPr/>
        <a:lstStyle/>
        <a:p>
          <a:r>
            <a:rPr lang="en-US" sz="1600" smtClean="0">
              <a:latin typeface="Comic Sans MS" panose="030F0702030302020204" pitchFamily="66" charset="0"/>
            </a:rPr>
            <a:t>Asymptomatic</a:t>
          </a:r>
          <a:endParaRPr lang="en-US" sz="1600" dirty="0">
            <a:latin typeface="Comic Sans MS" panose="030F0702030302020204" pitchFamily="66" charset="0"/>
          </a:endParaRPr>
        </a:p>
      </dgm:t>
    </dgm:pt>
    <dgm:pt modelId="{CB4C8C5F-A432-4D2A-8734-FD510E0EE90A}" type="parTrans" cxnId="{58255CE6-7749-423F-9DF8-42B20B847E47}">
      <dgm:prSet/>
      <dgm:spPr/>
      <dgm:t>
        <a:bodyPr/>
        <a:lstStyle/>
        <a:p>
          <a:endParaRPr lang="en-US" sz="4000" dirty="0">
            <a:solidFill>
              <a:schemeClr val="tx1"/>
            </a:solidFill>
            <a:latin typeface="Comic Sans MS" panose="030F0702030302020204" pitchFamily="66" charset="0"/>
          </a:endParaRPr>
        </a:p>
      </dgm:t>
    </dgm:pt>
    <dgm:pt modelId="{94038D70-779A-4785-9F91-03B8D89A41DD}" type="sibTrans" cxnId="{58255CE6-7749-423F-9DF8-42B20B847E47}">
      <dgm:prSet/>
      <dgm:spPr/>
      <dgm:t>
        <a:bodyPr/>
        <a:lstStyle/>
        <a:p>
          <a:endParaRPr lang="en-US" sz="4000" dirty="0">
            <a:solidFill>
              <a:schemeClr val="tx1"/>
            </a:solidFill>
            <a:latin typeface="Comic Sans MS" panose="030F0702030302020204" pitchFamily="66" charset="0"/>
          </a:endParaRPr>
        </a:p>
      </dgm:t>
    </dgm:pt>
    <dgm:pt modelId="{A56FC3F8-D635-4C03-84E3-B248535DB86C}">
      <dgm:prSet phldrT="[Text]" custT="1"/>
      <dgm:spPr/>
      <dgm:t>
        <a:bodyPr/>
        <a:lstStyle/>
        <a:p>
          <a:r>
            <a:rPr lang="en-US" sz="1600" smtClean="0">
              <a:latin typeface="Comic Sans MS" panose="030F0702030302020204" pitchFamily="66" charset="0"/>
            </a:rPr>
            <a:t>Mild</a:t>
          </a:r>
          <a:endParaRPr lang="en-US" sz="1600" dirty="0">
            <a:latin typeface="Comic Sans MS" panose="030F0702030302020204" pitchFamily="66" charset="0"/>
          </a:endParaRPr>
        </a:p>
      </dgm:t>
    </dgm:pt>
    <dgm:pt modelId="{94CCF598-D8A8-4BB3-9374-22048D68551A}" type="parTrans" cxnId="{1EA1D011-D8CD-4BF9-8508-1104DDE16482}">
      <dgm:prSet/>
      <dgm:spPr/>
      <dgm:t>
        <a:bodyPr/>
        <a:lstStyle/>
        <a:p>
          <a:endParaRPr lang="en-US" sz="4000" dirty="0">
            <a:solidFill>
              <a:schemeClr val="tx1"/>
            </a:solidFill>
            <a:latin typeface="Comic Sans MS" panose="030F0702030302020204" pitchFamily="66" charset="0"/>
          </a:endParaRPr>
        </a:p>
      </dgm:t>
    </dgm:pt>
    <dgm:pt modelId="{319F492E-66B1-4941-934D-2C0BE2509365}" type="sibTrans" cxnId="{1EA1D011-D8CD-4BF9-8508-1104DDE16482}">
      <dgm:prSet/>
      <dgm:spPr/>
      <dgm:t>
        <a:bodyPr/>
        <a:lstStyle/>
        <a:p>
          <a:endParaRPr lang="en-US" sz="4000" dirty="0">
            <a:solidFill>
              <a:schemeClr val="tx1"/>
            </a:solidFill>
            <a:latin typeface="Comic Sans MS" panose="030F0702030302020204" pitchFamily="66" charset="0"/>
          </a:endParaRPr>
        </a:p>
      </dgm:t>
    </dgm:pt>
    <dgm:pt modelId="{B028A266-DC8F-43FB-81B8-7CBD6540667F}">
      <dgm:prSet phldrT="[Text]" custT="1"/>
      <dgm:spPr/>
      <dgm:t>
        <a:bodyPr/>
        <a:lstStyle/>
        <a:p>
          <a:r>
            <a:rPr lang="en-US" sz="1600" smtClean="0">
              <a:latin typeface="Comic Sans MS" panose="030F0702030302020204" pitchFamily="66" charset="0"/>
            </a:rPr>
            <a:t>Moderate</a:t>
          </a:r>
          <a:endParaRPr lang="en-US" sz="1600" dirty="0">
            <a:latin typeface="Comic Sans MS" panose="030F0702030302020204" pitchFamily="66" charset="0"/>
          </a:endParaRPr>
        </a:p>
      </dgm:t>
    </dgm:pt>
    <dgm:pt modelId="{BD6E5D30-C26E-4060-81F0-51A2238373F9}" type="parTrans" cxnId="{B16C9FD6-504B-4E8B-A1A4-EA302A01FC94}">
      <dgm:prSet/>
      <dgm:spPr/>
      <dgm:t>
        <a:bodyPr/>
        <a:lstStyle/>
        <a:p>
          <a:endParaRPr lang="en-US" sz="4000" dirty="0">
            <a:solidFill>
              <a:schemeClr val="tx1"/>
            </a:solidFill>
            <a:latin typeface="Comic Sans MS" panose="030F0702030302020204" pitchFamily="66" charset="0"/>
          </a:endParaRPr>
        </a:p>
      </dgm:t>
    </dgm:pt>
    <dgm:pt modelId="{3813ACB9-A26A-429A-AC01-1F93746FD970}" type="sibTrans" cxnId="{B16C9FD6-504B-4E8B-A1A4-EA302A01FC94}">
      <dgm:prSet/>
      <dgm:spPr/>
      <dgm:t>
        <a:bodyPr/>
        <a:lstStyle/>
        <a:p>
          <a:endParaRPr lang="en-US" sz="4000" dirty="0">
            <a:solidFill>
              <a:schemeClr val="tx1"/>
            </a:solidFill>
            <a:latin typeface="Comic Sans MS" panose="030F0702030302020204" pitchFamily="66" charset="0"/>
          </a:endParaRPr>
        </a:p>
      </dgm:t>
    </dgm:pt>
    <dgm:pt modelId="{4F7004C9-2BFA-4BBB-86AB-E6A0AA9F30F7}">
      <dgm:prSet custT="1"/>
      <dgm:spPr/>
      <dgm:t>
        <a:bodyPr/>
        <a:lstStyle/>
        <a:p>
          <a:r>
            <a:rPr lang="en-US" sz="1600" smtClean="0">
              <a:latin typeface="Comic Sans MS" panose="030F0702030302020204" pitchFamily="66" charset="0"/>
            </a:rPr>
            <a:t>Severe</a:t>
          </a:r>
          <a:endParaRPr lang="en-US" sz="1600" dirty="0" smtClean="0">
            <a:latin typeface="Comic Sans MS" panose="030F0702030302020204" pitchFamily="66" charset="0"/>
          </a:endParaRPr>
        </a:p>
      </dgm:t>
    </dgm:pt>
    <dgm:pt modelId="{F59ED4A9-2C6F-4495-A5BF-58092847E549}" type="parTrans" cxnId="{5D7C6447-9313-46CF-BBEC-46BF88E6FC0D}">
      <dgm:prSet/>
      <dgm:spPr/>
      <dgm:t>
        <a:bodyPr/>
        <a:lstStyle/>
        <a:p>
          <a:endParaRPr lang="en-US" sz="4000" dirty="0">
            <a:solidFill>
              <a:schemeClr val="tx1"/>
            </a:solidFill>
            <a:latin typeface="Comic Sans MS" panose="030F0702030302020204" pitchFamily="66" charset="0"/>
          </a:endParaRPr>
        </a:p>
      </dgm:t>
    </dgm:pt>
    <dgm:pt modelId="{DF9DF2C5-33B4-4539-B5D4-8FB96A02D159}" type="sibTrans" cxnId="{5D7C6447-9313-46CF-BBEC-46BF88E6FC0D}">
      <dgm:prSet/>
      <dgm:spPr/>
      <dgm:t>
        <a:bodyPr/>
        <a:lstStyle/>
        <a:p>
          <a:endParaRPr lang="en-US" sz="4000" dirty="0">
            <a:solidFill>
              <a:schemeClr val="tx1"/>
            </a:solidFill>
            <a:latin typeface="Comic Sans MS" panose="030F0702030302020204" pitchFamily="66" charset="0"/>
          </a:endParaRPr>
        </a:p>
      </dgm:t>
    </dgm:pt>
    <dgm:pt modelId="{15D4C3D5-DFAA-4A72-BF90-3638AC6912B4}">
      <dgm:prSet custT="1"/>
      <dgm:spPr/>
      <dgm:t>
        <a:bodyPr/>
        <a:lstStyle/>
        <a:p>
          <a:r>
            <a:rPr lang="en-US" sz="1600" smtClean="0">
              <a:latin typeface="Comic Sans MS" panose="030F0702030302020204" pitchFamily="66" charset="0"/>
            </a:rPr>
            <a:t>Critical</a:t>
          </a:r>
          <a:endParaRPr lang="en-US" sz="1600" dirty="0" smtClean="0">
            <a:latin typeface="Comic Sans MS" panose="030F0702030302020204" pitchFamily="66" charset="0"/>
          </a:endParaRPr>
        </a:p>
      </dgm:t>
    </dgm:pt>
    <dgm:pt modelId="{D1032F4F-FBCA-4F66-8585-A0EC9945BB3F}" type="parTrans" cxnId="{9B444C1D-5B28-49A1-BA4C-1566B4919DE8}">
      <dgm:prSet/>
      <dgm:spPr/>
      <dgm:t>
        <a:bodyPr/>
        <a:lstStyle/>
        <a:p>
          <a:endParaRPr lang="en-US" sz="4000" dirty="0">
            <a:solidFill>
              <a:schemeClr val="tx1"/>
            </a:solidFill>
            <a:latin typeface="Comic Sans MS" panose="030F0702030302020204" pitchFamily="66" charset="0"/>
          </a:endParaRPr>
        </a:p>
      </dgm:t>
    </dgm:pt>
    <dgm:pt modelId="{252C72F5-52F9-428B-9612-8F85EE33DE70}" type="sibTrans" cxnId="{9B444C1D-5B28-49A1-BA4C-1566B4919DE8}">
      <dgm:prSet/>
      <dgm:spPr/>
      <dgm:t>
        <a:bodyPr/>
        <a:lstStyle/>
        <a:p>
          <a:endParaRPr lang="en-US" sz="4000" dirty="0">
            <a:solidFill>
              <a:schemeClr val="tx1"/>
            </a:solidFill>
            <a:latin typeface="Comic Sans MS" panose="030F0702030302020204" pitchFamily="66" charset="0"/>
          </a:endParaRPr>
        </a:p>
      </dgm:t>
    </dgm:pt>
    <dgm:pt modelId="{439A7025-7E23-45C1-A958-6E862139D29A}" type="pres">
      <dgm:prSet presAssocID="{2D1C9A98-1A48-4EE4-A522-F8C91BC3A23D}" presName="Name0" presStyleCnt="0">
        <dgm:presLayoutVars>
          <dgm:dir/>
          <dgm:resizeHandles val="exact"/>
        </dgm:presLayoutVars>
      </dgm:prSet>
      <dgm:spPr/>
      <dgm:t>
        <a:bodyPr/>
        <a:lstStyle/>
        <a:p>
          <a:endParaRPr lang="en-US"/>
        </a:p>
      </dgm:t>
    </dgm:pt>
    <dgm:pt modelId="{38584005-C1F8-4228-B802-5AE49857E7D6}" type="pres">
      <dgm:prSet presAssocID="{2D1C9A98-1A48-4EE4-A522-F8C91BC3A23D}" presName="arrow" presStyleLbl="bgShp" presStyleIdx="0" presStyleCnt="1"/>
      <dgm:spPr/>
    </dgm:pt>
    <dgm:pt modelId="{8BA3CD2F-7C7C-40B4-B071-27731EFB1E70}" type="pres">
      <dgm:prSet presAssocID="{2D1C9A98-1A48-4EE4-A522-F8C91BC3A23D}" presName="points" presStyleCnt="0"/>
      <dgm:spPr/>
    </dgm:pt>
    <dgm:pt modelId="{770ACC27-8CD6-4ADC-8120-BF935E555C78}" type="pres">
      <dgm:prSet presAssocID="{107D71B9-80CF-42D5-8209-8246F0D937E7}" presName="compositeA" presStyleCnt="0"/>
      <dgm:spPr/>
    </dgm:pt>
    <dgm:pt modelId="{2B0F6463-9E51-4CA4-8B07-436BBBDE4C4D}" type="pres">
      <dgm:prSet presAssocID="{107D71B9-80CF-42D5-8209-8246F0D937E7}" presName="textA" presStyleLbl="revTx" presStyleIdx="0" presStyleCnt="5" custScaleX="147560">
        <dgm:presLayoutVars>
          <dgm:bulletEnabled val="1"/>
        </dgm:presLayoutVars>
      </dgm:prSet>
      <dgm:spPr/>
      <dgm:t>
        <a:bodyPr/>
        <a:lstStyle/>
        <a:p>
          <a:endParaRPr lang="en-US"/>
        </a:p>
      </dgm:t>
    </dgm:pt>
    <dgm:pt modelId="{42A0B92F-7274-472B-9D10-0E32D08C1A7C}" type="pres">
      <dgm:prSet presAssocID="{107D71B9-80CF-42D5-8209-8246F0D937E7}" presName="circleA" presStyleLbl="node1" presStyleIdx="0" presStyleCnt="5"/>
      <dgm:spPr/>
    </dgm:pt>
    <dgm:pt modelId="{E4B64D5A-BC49-4441-8679-458E1414FB4A}" type="pres">
      <dgm:prSet presAssocID="{107D71B9-80CF-42D5-8209-8246F0D937E7}" presName="spaceA" presStyleCnt="0"/>
      <dgm:spPr/>
    </dgm:pt>
    <dgm:pt modelId="{E0820426-EB3A-481F-AE02-DF9016EEA79A}" type="pres">
      <dgm:prSet presAssocID="{94038D70-779A-4785-9F91-03B8D89A41DD}" presName="space" presStyleCnt="0"/>
      <dgm:spPr/>
    </dgm:pt>
    <dgm:pt modelId="{424F5938-AA2E-4E49-AC09-F318F14FD14C}" type="pres">
      <dgm:prSet presAssocID="{A56FC3F8-D635-4C03-84E3-B248535DB86C}" presName="compositeB" presStyleCnt="0"/>
      <dgm:spPr/>
    </dgm:pt>
    <dgm:pt modelId="{759FF979-C43E-4716-AB91-39C34693DC3E}" type="pres">
      <dgm:prSet presAssocID="{A56FC3F8-D635-4C03-84E3-B248535DB86C}" presName="textB" presStyleLbl="revTx" presStyleIdx="1" presStyleCnt="5">
        <dgm:presLayoutVars>
          <dgm:bulletEnabled val="1"/>
        </dgm:presLayoutVars>
      </dgm:prSet>
      <dgm:spPr/>
      <dgm:t>
        <a:bodyPr/>
        <a:lstStyle/>
        <a:p>
          <a:endParaRPr lang="en-US"/>
        </a:p>
      </dgm:t>
    </dgm:pt>
    <dgm:pt modelId="{EDA0742E-D8FF-4E20-9E06-F90F5A108642}" type="pres">
      <dgm:prSet presAssocID="{A56FC3F8-D635-4C03-84E3-B248535DB86C}" presName="circleB" presStyleLbl="node1" presStyleIdx="1" presStyleCnt="5"/>
      <dgm:spPr/>
    </dgm:pt>
    <dgm:pt modelId="{2B0E32B9-6C6A-40A9-B8B7-3A1A5BE02A02}" type="pres">
      <dgm:prSet presAssocID="{A56FC3F8-D635-4C03-84E3-B248535DB86C}" presName="spaceB" presStyleCnt="0"/>
      <dgm:spPr/>
    </dgm:pt>
    <dgm:pt modelId="{88ED00D7-7027-4777-989C-8BFCFADB80A5}" type="pres">
      <dgm:prSet presAssocID="{319F492E-66B1-4941-934D-2C0BE2509365}" presName="space" presStyleCnt="0"/>
      <dgm:spPr/>
    </dgm:pt>
    <dgm:pt modelId="{70A81208-27C8-472D-B801-2F1F2851CA74}" type="pres">
      <dgm:prSet presAssocID="{B028A266-DC8F-43FB-81B8-7CBD6540667F}" presName="compositeA" presStyleCnt="0"/>
      <dgm:spPr/>
    </dgm:pt>
    <dgm:pt modelId="{64E40F09-E776-4E14-9C82-37ACEC3C9033}" type="pres">
      <dgm:prSet presAssocID="{B028A266-DC8F-43FB-81B8-7CBD6540667F}" presName="textA" presStyleLbl="revTx" presStyleIdx="2" presStyleCnt="5">
        <dgm:presLayoutVars>
          <dgm:bulletEnabled val="1"/>
        </dgm:presLayoutVars>
      </dgm:prSet>
      <dgm:spPr/>
      <dgm:t>
        <a:bodyPr/>
        <a:lstStyle/>
        <a:p>
          <a:endParaRPr lang="en-US"/>
        </a:p>
      </dgm:t>
    </dgm:pt>
    <dgm:pt modelId="{8E31A507-35E1-4B96-9B2E-2A8A57B5341B}" type="pres">
      <dgm:prSet presAssocID="{B028A266-DC8F-43FB-81B8-7CBD6540667F}" presName="circleA" presStyleLbl="node1" presStyleIdx="2" presStyleCnt="5"/>
      <dgm:spPr/>
    </dgm:pt>
    <dgm:pt modelId="{C9A9DB9A-3A98-459B-AF9B-9CC2EBCB8DA2}" type="pres">
      <dgm:prSet presAssocID="{B028A266-DC8F-43FB-81B8-7CBD6540667F}" presName="spaceA" presStyleCnt="0"/>
      <dgm:spPr/>
    </dgm:pt>
    <dgm:pt modelId="{27943C13-0589-48E3-B3CC-9F33A4719DF7}" type="pres">
      <dgm:prSet presAssocID="{3813ACB9-A26A-429A-AC01-1F93746FD970}" presName="space" presStyleCnt="0"/>
      <dgm:spPr/>
    </dgm:pt>
    <dgm:pt modelId="{356178D1-7336-484B-AA0D-83D702C4D8C1}" type="pres">
      <dgm:prSet presAssocID="{4F7004C9-2BFA-4BBB-86AB-E6A0AA9F30F7}" presName="compositeB" presStyleCnt="0"/>
      <dgm:spPr/>
    </dgm:pt>
    <dgm:pt modelId="{CB17EA07-DDE7-4843-A933-C77DA3CAA0F9}" type="pres">
      <dgm:prSet presAssocID="{4F7004C9-2BFA-4BBB-86AB-E6A0AA9F30F7}" presName="textB" presStyleLbl="revTx" presStyleIdx="3" presStyleCnt="5">
        <dgm:presLayoutVars>
          <dgm:bulletEnabled val="1"/>
        </dgm:presLayoutVars>
      </dgm:prSet>
      <dgm:spPr/>
      <dgm:t>
        <a:bodyPr/>
        <a:lstStyle/>
        <a:p>
          <a:endParaRPr lang="en-US"/>
        </a:p>
      </dgm:t>
    </dgm:pt>
    <dgm:pt modelId="{20607112-44C6-46FD-9CC5-7DD6007B1BA3}" type="pres">
      <dgm:prSet presAssocID="{4F7004C9-2BFA-4BBB-86AB-E6A0AA9F30F7}" presName="circleB" presStyleLbl="node1" presStyleIdx="3" presStyleCnt="5"/>
      <dgm:spPr/>
    </dgm:pt>
    <dgm:pt modelId="{BCCCE7E1-39B2-4F62-8B24-B2B737B9203E}" type="pres">
      <dgm:prSet presAssocID="{4F7004C9-2BFA-4BBB-86AB-E6A0AA9F30F7}" presName="spaceB" presStyleCnt="0"/>
      <dgm:spPr/>
    </dgm:pt>
    <dgm:pt modelId="{8504A3DD-FB5D-4CA5-AE83-47DD6F45E3D4}" type="pres">
      <dgm:prSet presAssocID="{DF9DF2C5-33B4-4539-B5D4-8FB96A02D159}" presName="space" presStyleCnt="0"/>
      <dgm:spPr/>
    </dgm:pt>
    <dgm:pt modelId="{E004078E-AE47-43BE-A236-1F1F093E0BE5}" type="pres">
      <dgm:prSet presAssocID="{15D4C3D5-DFAA-4A72-BF90-3638AC6912B4}" presName="compositeA" presStyleCnt="0"/>
      <dgm:spPr/>
    </dgm:pt>
    <dgm:pt modelId="{531391CD-B967-495E-B421-990C29B9106A}" type="pres">
      <dgm:prSet presAssocID="{15D4C3D5-DFAA-4A72-BF90-3638AC6912B4}" presName="textA" presStyleLbl="revTx" presStyleIdx="4" presStyleCnt="5">
        <dgm:presLayoutVars>
          <dgm:bulletEnabled val="1"/>
        </dgm:presLayoutVars>
      </dgm:prSet>
      <dgm:spPr/>
      <dgm:t>
        <a:bodyPr/>
        <a:lstStyle/>
        <a:p>
          <a:endParaRPr lang="en-US"/>
        </a:p>
      </dgm:t>
    </dgm:pt>
    <dgm:pt modelId="{3B581448-FF41-4AE9-9DDC-93E1146B727A}" type="pres">
      <dgm:prSet presAssocID="{15D4C3D5-DFAA-4A72-BF90-3638AC6912B4}" presName="circleA" presStyleLbl="node1" presStyleIdx="4" presStyleCnt="5"/>
      <dgm:spPr/>
    </dgm:pt>
    <dgm:pt modelId="{F647B1F1-23B9-4980-BBE5-07778E43ABF2}" type="pres">
      <dgm:prSet presAssocID="{15D4C3D5-DFAA-4A72-BF90-3638AC6912B4}" presName="spaceA" presStyleCnt="0"/>
      <dgm:spPr/>
    </dgm:pt>
  </dgm:ptLst>
  <dgm:cxnLst>
    <dgm:cxn modelId="{A9FF0482-3768-4FD1-B756-1317AD2873E4}" type="presOf" srcId="{107D71B9-80CF-42D5-8209-8246F0D937E7}" destId="{2B0F6463-9E51-4CA4-8B07-436BBBDE4C4D}" srcOrd="0" destOrd="0" presId="urn:microsoft.com/office/officeart/2005/8/layout/hProcess11"/>
    <dgm:cxn modelId="{1EA1D011-D8CD-4BF9-8508-1104DDE16482}" srcId="{2D1C9A98-1A48-4EE4-A522-F8C91BC3A23D}" destId="{A56FC3F8-D635-4C03-84E3-B248535DB86C}" srcOrd="1" destOrd="0" parTransId="{94CCF598-D8A8-4BB3-9374-22048D68551A}" sibTransId="{319F492E-66B1-4941-934D-2C0BE2509365}"/>
    <dgm:cxn modelId="{58255CE6-7749-423F-9DF8-42B20B847E47}" srcId="{2D1C9A98-1A48-4EE4-A522-F8C91BC3A23D}" destId="{107D71B9-80CF-42D5-8209-8246F0D937E7}" srcOrd="0" destOrd="0" parTransId="{CB4C8C5F-A432-4D2A-8734-FD510E0EE90A}" sibTransId="{94038D70-779A-4785-9F91-03B8D89A41DD}"/>
    <dgm:cxn modelId="{5D7C6447-9313-46CF-BBEC-46BF88E6FC0D}" srcId="{2D1C9A98-1A48-4EE4-A522-F8C91BC3A23D}" destId="{4F7004C9-2BFA-4BBB-86AB-E6A0AA9F30F7}" srcOrd="3" destOrd="0" parTransId="{F59ED4A9-2C6F-4495-A5BF-58092847E549}" sibTransId="{DF9DF2C5-33B4-4539-B5D4-8FB96A02D159}"/>
    <dgm:cxn modelId="{D1984A95-3648-48EC-8914-0BE7D687057E}" type="presOf" srcId="{B028A266-DC8F-43FB-81B8-7CBD6540667F}" destId="{64E40F09-E776-4E14-9C82-37ACEC3C9033}" srcOrd="0" destOrd="0" presId="urn:microsoft.com/office/officeart/2005/8/layout/hProcess11"/>
    <dgm:cxn modelId="{DD99D5E1-B055-45E9-B21B-7EB61FC592AF}" type="presOf" srcId="{4F7004C9-2BFA-4BBB-86AB-E6A0AA9F30F7}" destId="{CB17EA07-DDE7-4843-A933-C77DA3CAA0F9}" srcOrd="0" destOrd="0" presId="urn:microsoft.com/office/officeart/2005/8/layout/hProcess11"/>
    <dgm:cxn modelId="{9B444C1D-5B28-49A1-BA4C-1566B4919DE8}" srcId="{2D1C9A98-1A48-4EE4-A522-F8C91BC3A23D}" destId="{15D4C3D5-DFAA-4A72-BF90-3638AC6912B4}" srcOrd="4" destOrd="0" parTransId="{D1032F4F-FBCA-4F66-8585-A0EC9945BB3F}" sibTransId="{252C72F5-52F9-428B-9612-8F85EE33DE70}"/>
    <dgm:cxn modelId="{B16C9FD6-504B-4E8B-A1A4-EA302A01FC94}" srcId="{2D1C9A98-1A48-4EE4-A522-F8C91BC3A23D}" destId="{B028A266-DC8F-43FB-81B8-7CBD6540667F}" srcOrd="2" destOrd="0" parTransId="{BD6E5D30-C26E-4060-81F0-51A2238373F9}" sibTransId="{3813ACB9-A26A-429A-AC01-1F93746FD970}"/>
    <dgm:cxn modelId="{A3457FC6-98E6-4A80-8D63-30AD5CBF78A1}" type="presOf" srcId="{2D1C9A98-1A48-4EE4-A522-F8C91BC3A23D}" destId="{439A7025-7E23-45C1-A958-6E862139D29A}" srcOrd="0" destOrd="0" presId="urn:microsoft.com/office/officeart/2005/8/layout/hProcess11"/>
    <dgm:cxn modelId="{2090D234-4ADA-4FCB-95F4-1FCE7134BE70}" type="presOf" srcId="{15D4C3D5-DFAA-4A72-BF90-3638AC6912B4}" destId="{531391CD-B967-495E-B421-990C29B9106A}" srcOrd="0" destOrd="0" presId="urn:microsoft.com/office/officeart/2005/8/layout/hProcess11"/>
    <dgm:cxn modelId="{EAEBCF60-E879-46D3-8B22-A3664F88C077}" type="presOf" srcId="{A56FC3F8-D635-4C03-84E3-B248535DB86C}" destId="{759FF979-C43E-4716-AB91-39C34693DC3E}" srcOrd="0" destOrd="0" presId="urn:microsoft.com/office/officeart/2005/8/layout/hProcess11"/>
    <dgm:cxn modelId="{929ACF46-FF9C-4D0D-B87A-C96CE90C7FE4}" type="presParOf" srcId="{439A7025-7E23-45C1-A958-6E862139D29A}" destId="{38584005-C1F8-4228-B802-5AE49857E7D6}" srcOrd="0" destOrd="0" presId="urn:microsoft.com/office/officeart/2005/8/layout/hProcess11"/>
    <dgm:cxn modelId="{5C9B0D9E-C17A-469E-A4D9-09BE8700BC1F}" type="presParOf" srcId="{439A7025-7E23-45C1-A958-6E862139D29A}" destId="{8BA3CD2F-7C7C-40B4-B071-27731EFB1E70}" srcOrd="1" destOrd="0" presId="urn:microsoft.com/office/officeart/2005/8/layout/hProcess11"/>
    <dgm:cxn modelId="{9B16F4B8-58CA-4CC3-BB14-8FF0E79779D7}" type="presParOf" srcId="{8BA3CD2F-7C7C-40B4-B071-27731EFB1E70}" destId="{770ACC27-8CD6-4ADC-8120-BF935E555C78}" srcOrd="0" destOrd="0" presId="urn:microsoft.com/office/officeart/2005/8/layout/hProcess11"/>
    <dgm:cxn modelId="{A31F7BE6-F9AF-4BE1-9A4F-B27A8CD3DF12}" type="presParOf" srcId="{770ACC27-8CD6-4ADC-8120-BF935E555C78}" destId="{2B0F6463-9E51-4CA4-8B07-436BBBDE4C4D}" srcOrd="0" destOrd="0" presId="urn:microsoft.com/office/officeart/2005/8/layout/hProcess11"/>
    <dgm:cxn modelId="{6565E467-F135-48E8-930E-38E499DA64DE}" type="presParOf" srcId="{770ACC27-8CD6-4ADC-8120-BF935E555C78}" destId="{42A0B92F-7274-472B-9D10-0E32D08C1A7C}" srcOrd="1" destOrd="0" presId="urn:microsoft.com/office/officeart/2005/8/layout/hProcess11"/>
    <dgm:cxn modelId="{D05EA734-9B50-4331-8F23-C3C4E72D9809}" type="presParOf" srcId="{770ACC27-8CD6-4ADC-8120-BF935E555C78}" destId="{E4B64D5A-BC49-4441-8679-458E1414FB4A}" srcOrd="2" destOrd="0" presId="urn:microsoft.com/office/officeart/2005/8/layout/hProcess11"/>
    <dgm:cxn modelId="{BA38A594-A631-4D1A-8800-CA70C0426C2F}" type="presParOf" srcId="{8BA3CD2F-7C7C-40B4-B071-27731EFB1E70}" destId="{E0820426-EB3A-481F-AE02-DF9016EEA79A}" srcOrd="1" destOrd="0" presId="urn:microsoft.com/office/officeart/2005/8/layout/hProcess11"/>
    <dgm:cxn modelId="{E023C643-9A5D-4BCE-BEC1-0A5082D6053A}" type="presParOf" srcId="{8BA3CD2F-7C7C-40B4-B071-27731EFB1E70}" destId="{424F5938-AA2E-4E49-AC09-F318F14FD14C}" srcOrd="2" destOrd="0" presId="urn:microsoft.com/office/officeart/2005/8/layout/hProcess11"/>
    <dgm:cxn modelId="{4112CAC2-2B1C-46EC-977F-D0E930568F5E}" type="presParOf" srcId="{424F5938-AA2E-4E49-AC09-F318F14FD14C}" destId="{759FF979-C43E-4716-AB91-39C34693DC3E}" srcOrd="0" destOrd="0" presId="urn:microsoft.com/office/officeart/2005/8/layout/hProcess11"/>
    <dgm:cxn modelId="{49E04ABF-267F-4920-B9EC-2B6A7D090FE7}" type="presParOf" srcId="{424F5938-AA2E-4E49-AC09-F318F14FD14C}" destId="{EDA0742E-D8FF-4E20-9E06-F90F5A108642}" srcOrd="1" destOrd="0" presId="urn:microsoft.com/office/officeart/2005/8/layout/hProcess11"/>
    <dgm:cxn modelId="{740D7FB0-CF1B-45B0-B725-0C5690AA0174}" type="presParOf" srcId="{424F5938-AA2E-4E49-AC09-F318F14FD14C}" destId="{2B0E32B9-6C6A-40A9-B8B7-3A1A5BE02A02}" srcOrd="2" destOrd="0" presId="urn:microsoft.com/office/officeart/2005/8/layout/hProcess11"/>
    <dgm:cxn modelId="{65045C84-B22A-4C70-833A-365752C90E11}" type="presParOf" srcId="{8BA3CD2F-7C7C-40B4-B071-27731EFB1E70}" destId="{88ED00D7-7027-4777-989C-8BFCFADB80A5}" srcOrd="3" destOrd="0" presId="urn:microsoft.com/office/officeart/2005/8/layout/hProcess11"/>
    <dgm:cxn modelId="{C8B53B80-2867-49A9-8CDD-19B060C94F06}" type="presParOf" srcId="{8BA3CD2F-7C7C-40B4-B071-27731EFB1E70}" destId="{70A81208-27C8-472D-B801-2F1F2851CA74}" srcOrd="4" destOrd="0" presId="urn:microsoft.com/office/officeart/2005/8/layout/hProcess11"/>
    <dgm:cxn modelId="{9FD2A1FF-6724-451E-BB6C-822E5AE335A6}" type="presParOf" srcId="{70A81208-27C8-472D-B801-2F1F2851CA74}" destId="{64E40F09-E776-4E14-9C82-37ACEC3C9033}" srcOrd="0" destOrd="0" presId="urn:microsoft.com/office/officeart/2005/8/layout/hProcess11"/>
    <dgm:cxn modelId="{ADAE37F1-47D8-4616-AF6B-E70FC5ED39A3}" type="presParOf" srcId="{70A81208-27C8-472D-B801-2F1F2851CA74}" destId="{8E31A507-35E1-4B96-9B2E-2A8A57B5341B}" srcOrd="1" destOrd="0" presId="urn:microsoft.com/office/officeart/2005/8/layout/hProcess11"/>
    <dgm:cxn modelId="{5078B58F-5EF9-49BE-A325-93BB80FFB02D}" type="presParOf" srcId="{70A81208-27C8-472D-B801-2F1F2851CA74}" destId="{C9A9DB9A-3A98-459B-AF9B-9CC2EBCB8DA2}" srcOrd="2" destOrd="0" presId="urn:microsoft.com/office/officeart/2005/8/layout/hProcess11"/>
    <dgm:cxn modelId="{30ABC85A-A291-456F-B4B3-FB8284E5C7EA}" type="presParOf" srcId="{8BA3CD2F-7C7C-40B4-B071-27731EFB1E70}" destId="{27943C13-0589-48E3-B3CC-9F33A4719DF7}" srcOrd="5" destOrd="0" presId="urn:microsoft.com/office/officeart/2005/8/layout/hProcess11"/>
    <dgm:cxn modelId="{CF155330-D772-40D7-9C5B-543382572CE5}" type="presParOf" srcId="{8BA3CD2F-7C7C-40B4-B071-27731EFB1E70}" destId="{356178D1-7336-484B-AA0D-83D702C4D8C1}" srcOrd="6" destOrd="0" presId="urn:microsoft.com/office/officeart/2005/8/layout/hProcess11"/>
    <dgm:cxn modelId="{303479C8-B0C1-4332-A9DC-F207C3214320}" type="presParOf" srcId="{356178D1-7336-484B-AA0D-83D702C4D8C1}" destId="{CB17EA07-DDE7-4843-A933-C77DA3CAA0F9}" srcOrd="0" destOrd="0" presId="urn:microsoft.com/office/officeart/2005/8/layout/hProcess11"/>
    <dgm:cxn modelId="{0D1AF057-B0E8-4924-8772-FC28948E27C1}" type="presParOf" srcId="{356178D1-7336-484B-AA0D-83D702C4D8C1}" destId="{20607112-44C6-46FD-9CC5-7DD6007B1BA3}" srcOrd="1" destOrd="0" presId="urn:microsoft.com/office/officeart/2005/8/layout/hProcess11"/>
    <dgm:cxn modelId="{0D02FA99-2856-4A2A-9E79-84AF41005493}" type="presParOf" srcId="{356178D1-7336-484B-AA0D-83D702C4D8C1}" destId="{BCCCE7E1-39B2-4F62-8B24-B2B737B9203E}" srcOrd="2" destOrd="0" presId="urn:microsoft.com/office/officeart/2005/8/layout/hProcess11"/>
    <dgm:cxn modelId="{33EAF01C-D757-4BAA-A5AA-D84BC4E0F5BA}" type="presParOf" srcId="{8BA3CD2F-7C7C-40B4-B071-27731EFB1E70}" destId="{8504A3DD-FB5D-4CA5-AE83-47DD6F45E3D4}" srcOrd="7" destOrd="0" presId="urn:microsoft.com/office/officeart/2005/8/layout/hProcess11"/>
    <dgm:cxn modelId="{71B270C8-A49F-4A9B-BEC1-5C2F9CFF80CE}" type="presParOf" srcId="{8BA3CD2F-7C7C-40B4-B071-27731EFB1E70}" destId="{E004078E-AE47-43BE-A236-1F1F093E0BE5}" srcOrd="8" destOrd="0" presId="urn:microsoft.com/office/officeart/2005/8/layout/hProcess11"/>
    <dgm:cxn modelId="{C9C75624-0752-4EAE-8A77-4A871A83814C}" type="presParOf" srcId="{E004078E-AE47-43BE-A236-1F1F093E0BE5}" destId="{531391CD-B967-495E-B421-990C29B9106A}" srcOrd="0" destOrd="0" presId="urn:microsoft.com/office/officeart/2005/8/layout/hProcess11"/>
    <dgm:cxn modelId="{1013B7D2-BD4A-4512-B50D-BBE75BD132E6}" type="presParOf" srcId="{E004078E-AE47-43BE-A236-1F1F093E0BE5}" destId="{3B581448-FF41-4AE9-9DDC-93E1146B727A}" srcOrd="1" destOrd="0" presId="urn:microsoft.com/office/officeart/2005/8/layout/hProcess11"/>
    <dgm:cxn modelId="{9169C63F-9F74-4E13-A5AE-6D1E52732D1E}" type="presParOf" srcId="{E004078E-AE47-43BE-A236-1F1F093E0BE5}" destId="{F647B1F1-23B9-4980-BBE5-07778E43ABF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9CB8DA-1C46-4EE7-B32F-CD7A78251EE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740372D-C1B5-4EBF-AA07-7F0297C5916E}">
      <dgm:prSet phldrT="[Text]" custT="1"/>
      <dgm:spPr/>
      <dgm:t>
        <a:bodyPr/>
        <a:lstStyle/>
        <a:p>
          <a:r>
            <a:rPr lang="en-US" sz="1400" b="0" dirty="0" smtClean="0">
              <a:solidFill>
                <a:schemeClr val="bg1"/>
              </a:solidFill>
              <a:effectLst/>
              <a:latin typeface="Comic Sans MS" panose="030F0702030302020204" pitchFamily="66" charset="0"/>
            </a:rPr>
            <a:t>Dental practices remain open but there are screening activities and additional cross-infection measures</a:t>
          </a:r>
          <a:endParaRPr lang="en-US" sz="1400" dirty="0">
            <a:solidFill>
              <a:schemeClr val="bg1"/>
            </a:solidFill>
            <a:latin typeface="Comic Sans MS" panose="030F0702030302020204" pitchFamily="66" charset="0"/>
          </a:endParaRPr>
        </a:p>
      </dgm:t>
    </dgm:pt>
    <dgm:pt modelId="{3A2CAAA7-351E-4E87-8BEB-52107CE5E276}" type="parTrans" cxnId="{27C153CE-3BDD-40C4-B943-3A685FF64E14}">
      <dgm:prSet/>
      <dgm:spPr/>
      <dgm:t>
        <a:bodyPr/>
        <a:lstStyle/>
        <a:p>
          <a:endParaRPr lang="en-US" sz="2000">
            <a:solidFill>
              <a:schemeClr val="bg1"/>
            </a:solidFill>
            <a:latin typeface="Comic Sans MS" panose="030F0702030302020204" pitchFamily="66" charset="0"/>
          </a:endParaRPr>
        </a:p>
      </dgm:t>
    </dgm:pt>
    <dgm:pt modelId="{0F30E234-4A25-4F47-86DE-C42468D4C902}" type="sibTrans" cxnId="{27C153CE-3BDD-40C4-B943-3A685FF64E14}">
      <dgm:prSet/>
      <dgm:spPr/>
      <dgm:t>
        <a:bodyPr/>
        <a:lstStyle/>
        <a:p>
          <a:endParaRPr lang="en-US" sz="2000">
            <a:solidFill>
              <a:schemeClr val="bg1"/>
            </a:solidFill>
            <a:latin typeface="Comic Sans MS" panose="030F0702030302020204" pitchFamily="66" charset="0"/>
          </a:endParaRPr>
        </a:p>
      </dgm:t>
    </dgm:pt>
    <dgm:pt modelId="{615ECFBC-EB39-4B53-86D8-A40379E6B097}">
      <dgm:prSet phldrT="[Text]" custT="1"/>
      <dgm:spPr/>
      <dgm:t>
        <a:bodyPr/>
        <a:lstStyle/>
        <a:p>
          <a:r>
            <a:rPr lang="en-US" sz="1600" b="0" dirty="0" smtClean="0">
              <a:solidFill>
                <a:schemeClr val="bg1"/>
              </a:solidFill>
              <a:effectLst/>
              <a:latin typeface="Comic Sans MS" panose="030F0702030302020204" pitchFamily="66" charset="0"/>
            </a:rPr>
            <a:t>Contain the disease spread quite quickly as seen in Singapore, for example where isolation and testing were put in place within a very short space of the infection being suspected as being present in the country.</a:t>
          </a:r>
          <a:endParaRPr lang="en-US" sz="1600" dirty="0">
            <a:solidFill>
              <a:schemeClr val="bg1"/>
            </a:solidFill>
            <a:latin typeface="Comic Sans MS" panose="030F0702030302020204" pitchFamily="66" charset="0"/>
          </a:endParaRPr>
        </a:p>
      </dgm:t>
    </dgm:pt>
    <dgm:pt modelId="{F266DCDE-004B-4192-AB33-36CAB5BFCEF4}" type="parTrans" cxnId="{2E6E83F6-325A-4DA5-98F9-B60792281C33}">
      <dgm:prSet/>
      <dgm:spPr/>
      <dgm:t>
        <a:bodyPr/>
        <a:lstStyle/>
        <a:p>
          <a:endParaRPr lang="en-US" sz="2000">
            <a:solidFill>
              <a:schemeClr val="bg1"/>
            </a:solidFill>
            <a:latin typeface="Comic Sans MS" panose="030F0702030302020204" pitchFamily="66" charset="0"/>
          </a:endParaRPr>
        </a:p>
      </dgm:t>
    </dgm:pt>
    <dgm:pt modelId="{E5CF6801-2054-403E-B3F9-866869992B85}" type="sibTrans" cxnId="{2E6E83F6-325A-4DA5-98F9-B60792281C33}">
      <dgm:prSet/>
      <dgm:spPr/>
      <dgm:t>
        <a:bodyPr/>
        <a:lstStyle/>
        <a:p>
          <a:endParaRPr lang="en-US" sz="2000">
            <a:solidFill>
              <a:schemeClr val="bg1"/>
            </a:solidFill>
            <a:latin typeface="Comic Sans MS" panose="030F0702030302020204" pitchFamily="66" charset="0"/>
          </a:endParaRPr>
        </a:p>
      </dgm:t>
    </dgm:pt>
    <dgm:pt modelId="{051D7A10-22E3-4FBA-A5DB-8D319CC9A174}">
      <dgm:prSet phldrT="[Text]" custT="1"/>
      <dgm:spPr/>
      <dgm:t>
        <a:bodyPr/>
        <a:lstStyle/>
        <a:p>
          <a:r>
            <a:rPr lang="en-US" sz="1400" b="0" dirty="0" smtClean="0">
              <a:solidFill>
                <a:schemeClr val="bg1"/>
              </a:solidFill>
              <a:effectLst/>
              <a:latin typeface="Comic Sans MS" panose="030F0702030302020204" pitchFamily="66" charset="0"/>
            </a:rPr>
            <a:t>Closed all dental practices</a:t>
          </a:r>
          <a:endParaRPr lang="en-US" sz="1400" dirty="0">
            <a:solidFill>
              <a:schemeClr val="bg1"/>
            </a:solidFill>
            <a:latin typeface="Comic Sans MS" panose="030F0702030302020204" pitchFamily="66" charset="0"/>
          </a:endParaRPr>
        </a:p>
      </dgm:t>
    </dgm:pt>
    <dgm:pt modelId="{7C046878-B17D-4F4D-A323-2FB6FBA16174}" type="parTrans" cxnId="{6EDF3BFE-7F91-414A-8186-89C804361BEC}">
      <dgm:prSet/>
      <dgm:spPr/>
      <dgm:t>
        <a:bodyPr/>
        <a:lstStyle/>
        <a:p>
          <a:endParaRPr lang="en-US" sz="2000">
            <a:solidFill>
              <a:schemeClr val="bg1"/>
            </a:solidFill>
            <a:latin typeface="Comic Sans MS" panose="030F0702030302020204" pitchFamily="66" charset="0"/>
          </a:endParaRPr>
        </a:p>
      </dgm:t>
    </dgm:pt>
    <dgm:pt modelId="{84E7328A-D637-4D6E-80F4-31631A72ACAB}" type="sibTrans" cxnId="{6EDF3BFE-7F91-414A-8186-89C804361BEC}">
      <dgm:prSet/>
      <dgm:spPr/>
      <dgm:t>
        <a:bodyPr/>
        <a:lstStyle/>
        <a:p>
          <a:endParaRPr lang="en-US" sz="2000">
            <a:solidFill>
              <a:schemeClr val="bg1"/>
            </a:solidFill>
            <a:latin typeface="Comic Sans MS" panose="030F0702030302020204" pitchFamily="66" charset="0"/>
          </a:endParaRPr>
        </a:p>
      </dgm:t>
    </dgm:pt>
    <dgm:pt modelId="{A80D71D8-CFFD-4929-9C59-77069F2B2538}">
      <dgm:prSet phldrT="[Text]" custT="1"/>
      <dgm:spPr/>
      <dgm:t>
        <a:bodyPr/>
        <a:lstStyle/>
        <a:p>
          <a:r>
            <a:rPr lang="en-US" sz="1600" b="0" dirty="0" smtClean="0">
              <a:solidFill>
                <a:schemeClr val="bg1"/>
              </a:solidFill>
              <a:effectLst/>
              <a:latin typeface="Comic Sans MS" panose="030F0702030302020204" pitchFamily="66" charset="0"/>
            </a:rPr>
            <a:t>Such as the UK, have all cases triaged by telephone and attending only for very basic treatment in designated </a:t>
          </a:r>
          <a:r>
            <a:rPr lang="en-US" sz="1600" b="0" dirty="0" err="1" smtClean="0">
              <a:solidFill>
                <a:schemeClr val="bg1"/>
              </a:solidFill>
              <a:effectLst/>
              <a:latin typeface="Comic Sans MS" panose="030F0702030302020204" pitchFamily="66" charset="0"/>
            </a:rPr>
            <a:t>centres</a:t>
          </a:r>
          <a:endParaRPr lang="en-US" sz="1600" dirty="0">
            <a:solidFill>
              <a:schemeClr val="bg1"/>
            </a:solidFill>
            <a:latin typeface="Comic Sans MS" panose="030F0702030302020204" pitchFamily="66" charset="0"/>
          </a:endParaRPr>
        </a:p>
      </dgm:t>
    </dgm:pt>
    <dgm:pt modelId="{7F075EC0-B403-41B8-99B9-B1E927391308}" type="parTrans" cxnId="{60D15710-FD68-4123-90D9-54D1B1B498B5}">
      <dgm:prSet/>
      <dgm:spPr/>
      <dgm:t>
        <a:bodyPr/>
        <a:lstStyle/>
        <a:p>
          <a:endParaRPr lang="en-US" sz="2000">
            <a:solidFill>
              <a:schemeClr val="bg1"/>
            </a:solidFill>
            <a:latin typeface="Comic Sans MS" panose="030F0702030302020204" pitchFamily="66" charset="0"/>
          </a:endParaRPr>
        </a:p>
      </dgm:t>
    </dgm:pt>
    <dgm:pt modelId="{9B20E36E-DFA0-4A78-9AFB-83159ECAB95E}" type="sibTrans" cxnId="{60D15710-FD68-4123-90D9-54D1B1B498B5}">
      <dgm:prSet/>
      <dgm:spPr/>
      <dgm:t>
        <a:bodyPr/>
        <a:lstStyle/>
        <a:p>
          <a:endParaRPr lang="en-US" sz="2000">
            <a:solidFill>
              <a:schemeClr val="bg1"/>
            </a:solidFill>
            <a:latin typeface="Comic Sans MS" panose="030F0702030302020204" pitchFamily="66" charset="0"/>
          </a:endParaRPr>
        </a:p>
      </dgm:t>
    </dgm:pt>
    <dgm:pt modelId="{D4C1C9CA-8E0E-4A18-A38A-FA6DDBDF918E}">
      <dgm:prSet phldrT="[Text]" custT="1"/>
      <dgm:spPr/>
      <dgm:t>
        <a:bodyPr/>
        <a:lstStyle/>
        <a:p>
          <a:r>
            <a:rPr lang="en-US" sz="1400" dirty="0" smtClean="0">
              <a:solidFill>
                <a:schemeClr val="bg1"/>
              </a:solidFill>
              <a:latin typeface="Comic Sans MS" panose="030F0702030302020204" pitchFamily="66" charset="0"/>
            </a:rPr>
            <a:t>Only emergency</a:t>
          </a:r>
        </a:p>
        <a:p>
          <a:r>
            <a:rPr lang="en-US" sz="1400" dirty="0" smtClean="0">
              <a:solidFill>
                <a:schemeClr val="bg1"/>
              </a:solidFill>
              <a:latin typeface="Comic Sans MS" panose="030F0702030302020204" pitchFamily="66" charset="0"/>
            </a:rPr>
            <a:t>And urgent dental care should be performed (from 20 march 2020), and all private offices have to stop elective treatments.</a:t>
          </a:r>
          <a:endParaRPr lang="en-US" sz="1400" dirty="0" smtClean="0">
            <a:solidFill>
              <a:schemeClr val="bg1"/>
            </a:solidFill>
            <a:latin typeface="Comic Sans MS" panose="030F0702030302020204" pitchFamily="66" charset="0"/>
          </a:endParaRPr>
        </a:p>
      </dgm:t>
    </dgm:pt>
    <dgm:pt modelId="{72D4BDD3-F951-48EB-B15A-FF8B40BA5E32}" type="parTrans" cxnId="{43604F22-0C9F-4433-A734-2D87733D21A5}">
      <dgm:prSet/>
      <dgm:spPr/>
      <dgm:t>
        <a:bodyPr/>
        <a:lstStyle/>
        <a:p>
          <a:endParaRPr lang="en-US" sz="2000">
            <a:solidFill>
              <a:schemeClr val="bg1"/>
            </a:solidFill>
            <a:latin typeface="Comic Sans MS" panose="030F0702030302020204" pitchFamily="66" charset="0"/>
          </a:endParaRPr>
        </a:p>
      </dgm:t>
    </dgm:pt>
    <dgm:pt modelId="{D33778AF-F7CE-4A4E-B493-EE7D3CD3E712}" type="sibTrans" cxnId="{43604F22-0C9F-4433-A734-2D87733D21A5}">
      <dgm:prSet/>
      <dgm:spPr/>
      <dgm:t>
        <a:bodyPr/>
        <a:lstStyle/>
        <a:p>
          <a:endParaRPr lang="en-US" sz="2000">
            <a:solidFill>
              <a:schemeClr val="bg1"/>
            </a:solidFill>
            <a:latin typeface="Comic Sans MS" panose="030F0702030302020204" pitchFamily="66" charset="0"/>
          </a:endParaRPr>
        </a:p>
      </dgm:t>
    </dgm:pt>
    <dgm:pt modelId="{1ED062C0-11D0-4D9B-85E0-22054AEC2EDE}">
      <dgm:prSet phldrT="[Text]" custT="1"/>
      <dgm:spPr/>
      <dgm:t>
        <a:bodyPr/>
        <a:lstStyle/>
        <a:p>
          <a:r>
            <a:rPr lang="en-US" sz="1600" dirty="0" smtClean="0">
              <a:solidFill>
                <a:schemeClr val="bg1"/>
              </a:solidFill>
              <a:latin typeface="Comic Sans MS" panose="030F0702030302020204" pitchFamily="66" charset="0"/>
            </a:rPr>
            <a:t>In Brazil, The National Health Surveillance Agency (ANVISA)</a:t>
          </a:r>
          <a:endParaRPr lang="en-US" sz="1600" dirty="0">
            <a:solidFill>
              <a:schemeClr val="bg1"/>
            </a:solidFill>
            <a:latin typeface="Comic Sans MS" panose="030F0702030302020204" pitchFamily="66" charset="0"/>
          </a:endParaRPr>
        </a:p>
      </dgm:t>
    </dgm:pt>
    <dgm:pt modelId="{547F4F57-399C-480B-AB43-D63B75D4633A}" type="parTrans" cxnId="{824C8371-AFC3-4D45-94AD-89E5046AC4E6}">
      <dgm:prSet/>
      <dgm:spPr/>
      <dgm:t>
        <a:bodyPr/>
        <a:lstStyle/>
        <a:p>
          <a:endParaRPr lang="en-US" sz="2000">
            <a:solidFill>
              <a:schemeClr val="bg1"/>
            </a:solidFill>
            <a:latin typeface="Comic Sans MS" panose="030F0702030302020204" pitchFamily="66" charset="0"/>
          </a:endParaRPr>
        </a:p>
      </dgm:t>
    </dgm:pt>
    <dgm:pt modelId="{50A5FB70-A9F5-455E-9472-C93A304E3A73}" type="sibTrans" cxnId="{824C8371-AFC3-4D45-94AD-89E5046AC4E6}">
      <dgm:prSet/>
      <dgm:spPr/>
      <dgm:t>
        <a:bodyPr/>
        <a:lstStyle/>
        <a:p>
          <a:endParaRPr lang="en-US" sz="2000">
            <a:solidFill>
              <a:schemeClr val="bg1"/>
            </a:solidFill>
            <a:latin typeface="Comic Sans MS" panose="030F0702030302020204" pitchFamily="66" charset="0"/>
          </a:endParaRPr>
        </a:p>
      </dgm:t>
    </dgm:pt>
    <dgm:pt modelId="{305A4954-CB7D-4362-A4B7-F7AFD3BC1F88}" type="pres">
      <dgm:prSet presAssocID="{D09CB8DA-1C46-4EE7-B32F-CD7A78251EE7}" presName="Name0" presStyleCnt="0">
        <dgm:presLayoutVars>
          <dgm:dir/>
          <dgm:animLvl val="lvl"/>
          <dgm:resizeHandles val="exact"/>
        </dgm:presLayoutVars>
      </dgm:prSet>
      <dgm:spPr/>
      <dgm:t>
        <a:bodyPr/>
        <a:lstStyle/>
        <a:p>
          <a:endParaRPr lang="en-US"/>
        </a:p>
      </dgm:t>
    </dgm:pt>
    <dgm:pt modelId="{E4244E6C-4CC8-4D34-B952-794E115799B9}" type="pres">
      <dgm:prSet presAssocID="{A740372D-C1B5-4EBF-AA07-7F0297C5916E}" presName="linNode" presStyleCnt="0"/>
      <dgm:spPr/>
    </dgm:pt>
    <dgm:pt modelId="{19EA6067-79A1-4510-BE3F-5499576E62EA}" type="pres">
      <dgm:prSet presAssocID="{A740372D-C1B5-4EBF-AA07-7F0297C5916E}" presName="parentText" presStyleLbl="node1" presStyleIdx="0" presStyleCnt="3">
        <dgm:presLayoutVars>
          <dgm:chMax val="1"/>
          <dgm:bulletEnabled val="1"/>
        </dgm:presLayoutVars>
      </dgm:prSet>
      <dgm:spPr/>
      <dgm:t>
        <a:bodyPr/>
        <a:lstStyle/>
        <a:p>
          <a:endParaRPr lang="en-US"/>
        </a:p>
      </dgm:t>
    </dgm:pt>
    <dgm:pt modelId="{104923EC-F2D4-43FC-9983-98E180D68D1A}" type="pres">
      <dgm:prSet presAssocID="{A740372D-C1B5-4EBF-AA07-7F0297C5916E}" presName="descendantText" presStyleLbl="alignAccFollowNode1" presStyleIdx="0" presStyleCnt="3">
        <dgm:presLayoutVars>
          <dgm:bulletEnabled val="1"/>
        </dgm:presLayoutVars>
      </dgm:prSet>
      <dgm:spPr/>
      <dgm:t>
        <a:bodyPr/>
        <a:lstStyle/>
        <a:p>
          <a:endParaRPr lang="en-US"/>
        </a:p>
      </dgm:t>
    </dgm:pt>
    <dgm:pt modelId="{7DC26501-805C-4EE5-99F8-1123380A18E1}" type="pres">
      <dgm:prSet presAssocID="{0F30E234-4A25-4F47-86DE-C42468D4C902}" presName="sp" presStyleCnt="0"/>
      <dgm:spPr/>
    </dgm:pt>
    <dgm:pt modelId="{27FD9C9E-60B7-4543-8B20-E31EB663285F}" type="pres">
      <dgm:prSet presAssocID="{051D7A10-22E3-4FBA-A5DB-8D319CC9A174}" presName="linNode" presStyleCnt="0"/>
      <dgm:spPr/>
    </dgm:pt>
    <dgm:pt modelId="{9BA22C09-BA26-42CE-8D30-B25D14E3C8F3}" type="pres">
      <dgm:prSet presAssocID="{051D7A10-22E3-4FBA-A5DB-8D319CC9A174}" presName="parentText" presStyleLbl="node1" presStyleIdx="1" presStyleCnt="3">
        <dgm:presLayoutVars>
          <dgm:chMax val="1"/>
          <dgm:bulletEnabled val="1"/>
        </dgm:presLayoutVars>
      </dgm:prSet>
      <dgm:spPr/>
      <dgm:t>
        <a:bodyPr/>
        <a:lstStyle/>
        <a:p>
          <a:endParaRPr lang="en-US"/>
        </a:p>
      </dgm:t>
    </dgm:pt>
    <dgm:pt modelId="{C5A3C88B-98A9-4B72-9AC1-F8944FC8CB84}" type="pres">
      <dgm:prSet presAssocID="{051D7A10-22E3-4FBA-A5DB-8D319CC9A174}" presName="descendantText" presStyleLbl="alignAccFollowNode1" presStyleIdx="1" presStyleCnt="3">
        <dgm:presLayoutVars>
          <dgm:bulletEnabled val="1"/>
        </dgm:presLayoutVars>
      </dgm:prSet>
      <dgm:spPr/>
      <dgm:t>
        <a:bodyPr/>
        <a:lstStyle/>
        <a:p>
          <a:endParaRPr lang="en-US"/>
        </a:p>
      </dgm:t>
    </dgm:pt>
    <dgm:pt modelId="{9E8FC246-E9D4-4AAB-B2B8-DA41B2B4256A}" type="pres">
      <dgm:prSet presAssocID="{84E7328A-D637-4D6E-80F4-31631A72ACAB}" presName="sp" presStyleCnt="0"/>
      <dgm:spPr/>
    </dgm:pt>
    <dgm:pt modelId="{1EFAA625-45C1-4181-97A1-D371E4AC8EE9}" type="pres">
      <dgm:prSet presAssocID="{D4C1C9CA-8E0E-4A18-A38A-FA6DDBDF918E}" presName="linNode" presStyleCnt="0"/>
      <dgm:spPr/>
    </dgm:pt>
    <dgm:pt modelId="{BE344FF2-8B9B-4EB1-B336-AD0A8FB1FA64}" type="pres">
      <dgm:prSet presAssocID="{D4C1C9CA-8E0E-4A18-A38A-FA6DDBDF918E}" presName="parentText" presStyleLbl="node1" presStyleIdx="2" presStyleCnt="3">
        <dgm:presLayoutVars>
          <dgm:chMax val="1"/>
          <dgm:bulletEnabled val="1"/>
        </dgm:presLayoutVars>
      </dgm:prSet>
      <dgm:spPr/>
      <dgm:t>
        <a:bodyPr/>
        <a:lstStyle/>
        <a:p>
          <a:endParaRPr lang="en-US"/>
        </a:p>
      </dgm:t>
    </dgm:pt>
    <dgm:pt modelId="{498619B9-E1DA-445D-B357-A0DD4EC5D019}" type="pres">
      <dgm:prSet presAssocID="{D4C1C9CA-8E0E-4A18-A38A-FA6DDBDF918E}" presName="descendantText" presStyleLbl="alignAccFollowNode1" presStyleIdx="2" presStyleCnt="3">
        <dgm:presLayoutVars>
          <dgm:bulletEnabled val="1"/>
        </dgm:presLayoutVars>
      </dgm:prSet>
      <dgm:spPr/>
      <dgm:t>
        <a:bodyPr/>
        <a:lstStyle/>
        <a:p>
          <a:endParaRPr lang="en-US"/>
        </a:p>
      </dgm:t>
    </dgm:pt>
  </dgm:ptLst>
  <dgm:cxnLst>
    <dgm:cxn modelId="{836FBC55-96C4-41DC-94DC-EE0869C388B0}" type="presOf" srcId="{051D7A10-22E3-4FBA-A5DB-8D319CC9A174}" destId="{9BA22C09-BA26-42CE-8D30-B25D14E3C8F3}" srcOrd="0" destOrd="0" presId="urn:microsoft.com/office/officeart/2005/8/layout/vList5"/>
    <dgm:cxn modelId="{2E6E83F6-325A-4DA5-98F9-B60792281C33}" srcId="{A740372D-C1B5-4EBF-AA07-7F0297C5916E}" destId="{615ECFBC-EB39-4B53-86D8-A40379E6B097}" srcOrd="0" destOrd="0" parTransId="{F266DCDE-004B-4192-AB33-36CAB5BFCEF4}" sibTransId="{E5CF6801-2054-403E-B3F9-866869992B85}"/>
    <dgm:cxn modelId="{824C8371-AFC3-4D45-94AD-89E5046AC4E6}" srcId="{D4C1C9CA-8E0E-4A18-A38A-FA6DDBDF918E}" destId="{1ED062C0-11D0-4D9B-85E0-22054AEC2EDE}" srcOrd="0" destOrd="0" parTransId="{547F4F57-399C-480B-AB43-D63B75D4633A}" sibTransId="{50A5FB70-A9F5-455E-9472-C93A304E3A73}"/>
    <dgm:cxn modelId="{6EDF3BFE-7F91-414A-8186-89C804361BEC}" srcId="{D09CB8DA-1C46-4EE7-B32F-CD7A78251EE7}" destId="{051D7A10-22E3-4FBA-A5DB-8D319CC9A174}" srcOrd="1" destOrd="0" parTransId="{7C046878-B17D-4F4D-A323-2FB6FBA16174}" sibTransId="{84E7328A-D637-4D6E-80F4-31631A72ACAB}"/>
    <dgm:cxn modelId="{A5F387A8-9C65-4D32-9AB9-923F1001F6A7}" type="presOf" srcId="{D4C1C9CA-8E0E-4A18-A38A-FA6DDBDF918E}" destId="{BE344FF2-8B9B-4EB1-B336-AD0A8FB1FA64}" srcOrd="0" destOrd="0" presId="urn:microsoft.com/office/officeart/2005/8/layout/vList5"/>
    <dgm:cxn modelId="{43604F22-0C9F-4433-A734-2D87733D21A5}" srcId="{D09CB8DA-1C46-4EE7-B32F-CD7A78251EE7}" destId="{D4C1C9CA-8E0E-4A18-A38A-FA6DDBDF918E}" srcOrd="2" destOrd="0" parTransId="{72D4BDD3-F951-48EB-B15A-FF8B40BA5E32}" sibTransId="{D33778AF-F7CE-4A4E-B493-EE7D3CD3E712}"/>
    <dgm:cxn modelId="{27C153CE-3BDD-40C4-B943-3A685FF64E14}" srcId="{D09CB8DA-1C46-4EE7-B32F-CD7A78251EE7}" destId="{A740372D-C1B5-4EBF-AA07-7F0297C5916E}" srcOrd="0" destOrd="0" parTransId="{3A2CAAA7-351E-4E87-8BEB-52107CE5E276}" sibTransId="{0F30E234-4A25-4F47-86DE-C42468D4C902}"/>
    <dgm:cxn modelId="{FEA859EB-9A07-4195-9383-C0367D08CFD3}" type="presOf" srcId="{1ED062C0-11D0-4D9B-85E0-22054AEC2EDE}" destId="{498619B9-E1DA-445D-B357-A0DD4EC5D019}" srcOrd="0" destOrd="0" presId="urn:microsoft.com/office/officeart/2005/8/layout/vList5"/>
    <dgm:cxn modelId="{A04A6FA2-1796-4A9D-A259-270E5E271503}" type="presOf" srcId="{615ECFBC-EB39-4B53-86D8-A40379E6B097}" destId="{104923EC-F2D4-43FC-9983-98E180D68D1A}" srcOrd="0" destOrd="0" presId="urn:microsoft.com/office/officeart/2005/8/layout/vList5"/>
    <dgm:cxn modelId="{54DB664D-E97C-496A-A81F-702D331BAD87}" type="presOf" srcId="{A740372D-C1B5-4EBF-AA07-7F0297C5916E}" destId="{19EA6067-79A1-4510-BE3F-5499576E62EA}" srcOrd="0" destOrd="0" presId="urn:microsoft.com/office/officeart/2005/8/layout/vList5"/>
    <dgm:cxn modelId="{37170A92-5F72-40A9-A8DC-FF58E7DF9301}" type="presOf" srcId="{D09CB8DA-1C46-4EE7-B32F-CD7A78251EE7}" destId="{305A4954-CB7D-4362-A4B7-F7AFD3BC1F88}" srcOrd="0" destOrd="0" presId="urn:microsoft.com/office/officeart/2005/8/layout/vList5"/>
    <dgm:cxn modelId="{60D15710-FD68-4123-90D9-54D1B1B498B5}" srcId="{051D7A10-22E3-4FBA-A5DB-8D319CC9A174}" destId="{A80D71D8-CFFD-4929-9C59-77069F2B2538}" srcOrd="0" destOrd="0" parTransId="{7F075EC0-B403-41B8-99B9-B1E927391308}" sibTransId="{9B20E36E-DFA0-4A78-9AFB-83159ECAB95E}"/>
    <dgm:cxn modelId="{ABB83256-816F-49D7-9C2A-CA0D9EDE695E}" type="presOf" srcId="{A80D71D8-CFFD-4929-9C59-77069F2B2538}" destId="{C5A3C88B-98A9-4B72-9AC1-F8944FC8CB84}" srcOrd="0" destOrd="0" presId="urn:microsoft.com/office/officeart/2005/8/layout/vList5"/>
    <dgm:cxn modelId="{8EF2B1A0-2B0E-4C20-9302-393824343FE7}" type="presParOf" srcId="{305A4954-CB7D-4362-A4B7-F7AFD3BC1F88}" destId="{E4244E6C-4CC8-4D34-B952-794E115799B9}" srcOrd="0" destOrd="0" presId="urn:microsoft.com/office/officeart/2005/8/layout/vList5"/>
    <dgm:cxn modelId="{2AF44190-F905-4C9C-A0CB-FC7593888390}" type="presParOf" srcId="{E4244E6C-4CC8-4D34-B952-794E115799B9}" destId="{19EA6067-79A1-4510-BE3F-5499576E62EA}" srcOrd="0" destOrd="0" presId="urn:microsoft.com/office/officeart/2005/8/layout/vList5"/>
    <dgm:cxn modelId="{6DBC93B1-7D25-48E5-8F52-0AAB2D9F8692}" type="presParOf" srcId="{E4244E6C-4CC8-4D34-B952-794E115799B9}" destId="{104923EC-F2D4-43FC-9983-98E180D68D1A}" srcOrd="1" destOrd="0" presId="urn:microsoft.com/office/officeart/2005/8/layout/vList5"/>
    <dgm:cxn modelId="{40F090EA-DBEA-4DC5-93B5-C550C9B066DA}" type="presParOf" srcId="{305A4954-CB7D-4362-A4B7-F7AFD3BC1F88}" destId="{7DC26501-805C-4EE5-99F8-1123380A18E1}" srcOrd="1" destOrd="0" presId="urn:microsoft.com/office/officeart/2005/8/layout/vList5"/>
    <dgm:cxn modelId="{D55C9FFA-4F46-4601-ADFA-5FB441619953}" type="presParOf" srcId="{305A4954-CB7D-4362-A4B7-F7AFD3BC1F88}" destId="{27FD9C9E-60B7-4543-8B20-E31EB663285F}" srcOrd="2" destOrd="0" presId="urn:microsoft.com/office/officeart/2005/8/layout/vList5"/>
    <dgm:cxn modelId="{BD0788D5-45E9-447C-B477-24400E8D5DFC}" type="presParOf" srcId="{27FD9C9E-60B7-4543-8B20-E31EB663285F}" destId="{9BA22C09-BA26-42CE-8D30-B25D14E3C8F3}" srcOrd="0" destOrd="0" presId="urn:microsoft.com/office/officeart/2005/8/layout/vList5"/>
    <dgm:cxn modelId="{1B6FCD6F-BD42-431B-BCCC-9F98B40EF757}" type="presParOf" srcId="{27FD9C9E-60B7-4543-8B20-E31EB663285F}" destId="{C5A3C88B-98A9-4B72-9AC1-F8944FC8CB84}" srcOrd="1" destOrd="0" presId="urn:microsoft.com/office/officeart/2005/8/layout/vList5"/>
    <dgm:cxn modelId="{3217E03D-3759-45FA-8C23-FE923AB75CEA}" type="presParOf" srcId="{305A4954-CB7D-4362-A4B7-F7AFD3BC1F88}" destId="{9E8FC246-E9D4-4AAB-B2B8-DA41B2B4256A}" srcOrd="3" destOrd="0" presId="urn:microsoft.com/office/officeart/2005/8/layout/vList5"/>
    <dgm:cxn modelId="{F0059DB9-F3B1-48F0-AE93-58CBC65EE2A1}" type="presParOf" srcId="{305A4954-CB7D-4362-A4B7-F7AFD3BC1F88}" destId="{1EFAA625-45C1-4181-97A1-D371E4AC8EE9}" srcOrd="4" destOrd="0" presId="urn:microsoft.com/office/officeart/2005/8/layout/vList5"/>
    <dgm:cxn modelId="{4B2F46A9-423E-47DC-A9A0-62E4436B2B17}" type="presParOf" srcId="{1EFAA625-45C1-4181-97A1-D371E4AC8EE9}" destId="{BE344FF2-8B9B-4EB1-B336-AD0A8FB1FA64}" srcOrd="0" destOrd="0" presId="urn:microsoft.com/office/officeart/2005/8/layout/vList5"/>
    <dgm:cxn modelId="{9A24C93E-01AD-4601-8891-003270259E98}" type="presParOf" srcId="{1EFAA625-45C1-4181-97A1-D371E4AC8EE9}" destId="{498619B9-E1DA-445D-B357-A0DD4EC5D0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3423B1-BFB4-42B0-98DC-0C5AEED4F5F2}"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685F4ECB-B49A-45D1-A83E-562CC2A7878A}">
      <dgm:prSet phldrT="[Text]" custT="1"/>
      <dgm:spPr/>
      <dgm:t>
        <a:bodyPr/>
        <a:lstStyle/>
        <a:p>
          <a:r>
            <a:rPr lang="en-US" sz="1200" b="0" i="0" u="none" strike="noStrike" baseline="0" dirty="0" smtClean="0">
              <a:solidFill>
                <a:schemeClr val="bg1"/>
              </a:solidFill>
              <a:latin typeface="Comic Sans MS" panose="030F0702030302020204" pitchFamily="66" charset="0"/>
              <a:ea typeface="+mn-ea"/>
              <a:cs typeface="+mn-cs"/>
            </a:rPr>
            <a:t>94 (4.4%)</a:t>
          </a:r>
        </a:p>
        <a:p>
          <a:r>
            <a:rPr lang="en-US" sz="1200" b="0" i="0" u="none" strike="noStrike" baseline="0" dirty="0" smtClean="0">
              <a:solidFill>
                <a:schemeClr val="bg1"/>
              </a:solidFill>
              <a:latin typeface="Comic Sans MS" panose="030F0702030302020204" pitchFamily="66" charset="0"/>
              <a:ea typeface="+mn-ea"/>
              <a:cs typeface="+mn-cs"/>
            </a:rPr>
            <a:t>Asymptomatic </a:t>
          </a:r>
          <a:endParaRPr lang="en-US" sz="1200" dirty="0">
            <a:solidFill>
              <a:schemeClr val="bg1"/>
            </a:solidFill>
            <a:latin typeface="Comic Sans MS" panose="030F0702030302020204" pitchFamily="66" charset="0"/>
          </a:endParaRPr>
        </a:p>
      </dgm:t>
    </dgm:pt>
    <dgm:pt modelId="{727EB916-E92A-4A32-B508-7BDAA5C93F91}" type="parTrans" cxnId="{ADDA2070-7E34-4FC2-966C-25C42A74E3CA}">
      <dgm:prSet/>
      <dgm:spPr/>
      <dgm:t>
        <a:bodyPr/>
        <a:lstStyle/>
        <a:p>
          <a:endParaRPr lang="en-US" sz="1800" dirty="0">
            <a:solidFill>
              <a:schemeClr val="bg1"/>
            </a:solidFill>
            <a:latin typeface="Comic Sans MS" panose="030F0702030302020204" pitchFamily="66" charset="0"/>
          </a:endParaRPr>
        </a:p>
      </dgm:t>
    </dgm:pt>
    <dgm:pt modelId="{D39DB3C8-C87F-44CF-BC42-720475CD860C}" type="sibTrans" cxnId="{ADDA2070-7E34-4FC2-966C-25C42A74E3CA}">
      <dgm:prSet/>
      <dgm:spPr/>
      <dgm:t>
        <a:bodyPr/>
        <a:lstStyle/>
        <a:p>
          <a:endParaRPr lang="en-US" sz="1800" dirty="0">
            <a:solidFill>
              <a:schemeClr val="bg1"/>
            </a:solidFill>
            <a:latin typeface="Comic Sans MS" panose="030F0702030302020204" pitchFamily="66" charset="0"/>
          </a:endParaRPr>
        </a:p>
      </dgm:t>
    </dgm:pt>
    <dgm:pt modelId="{B5909E66-8E42-48FC-BB17-FF9EF5E95415}">
      <dgm:prSet phldrT="[Text]" custT="1"/>
      <dgm:spPr/>
      <dgm:t>
        <a:bodyPr/>
        <a:lstStyle/>
        <a:p>
          <a:r>
            <a:rPr lang="en-US" sz="1200" b="0" i="0" u="none" strike="noStrike" baseline="0" dirty="0" smtClean="0">
              <a:solidFill>
                <a:schemeClr val="bg1"/>
              </a:solidFill>
              <a:latin typeface="Comic Sans MS" panose="030F0702030302020204" pitchFamily="66" charset="0"/>
              <a:ea typeface="+mn-ea"/>
              <a:cs typeface="+mn-cs"/>
            </a:rPr>
            <a:t>1091 (50.9%) </a:t>
          </a:r>
        </a:p>
        <a:p>
          <a:r>
            <a:rPr lang="en-US" sz="1200" b="0" i="0" u="none" strike="noStrike" baseline="0" dirty="0" smtClean="0">
              <a:solidFill>
                <a:schemeClr val="bg1"/>
              </a:solidFill>
              <a:latin typeface="Comic Sans MS" panose="030F0702030302020204" pitchFamily="66" charset="0"/>
              <a:ea typeface="+mn-ea"/>
              <a:cs typeface="+mn-cs"/>
            </a:rPr>
            <a:t>Mild cases</a:t>
          </a:r>
          <a:endParaRPr lang="en-US" sz="1200" dirty="0">
            <a:solidFill>
              <a:schemeClr val="bg1"/>
            </a:solidFill>
            <a:latin typeface="Comic Sans MS" panose="030F0702030302020204" pitchFamily="66" charset="0"/>
          </a:endParaRPr>
        </a:p>
      </dgm:t>
    </dgm:pt>
    <dgm:pt modelId="{2CF90B1A-3E0E-4B97-8C4C-2F3E3741BF87}" type="parTrans" cxnId="{02FBFA2D-8C85-4FF3-8EE9-4A036543FC06}">
      <dgm:prSet/>
      <dgm:spPr/>
      <dgm:t>
        <a:bodyPr/>
        <a:lstStyle/>
        <a:p>
          <a:endParaRPr lang="en-US" sz="1800" dirty="0">
            <a:solidFill>
              <a:schemeClr val="bg1"/>
            </a:solidFill>
            <a:latin typeface="Comic Sans MS" panose="030F0702030302020204" pitchFamily="66" charset="0"/>
          </a:endParaRPr>
        </a:p>
      </dgm:t>
    </dgm:pt>
    <dgm:pt modelId="{667E200A-5CD1-4A02-8345-389D9BB32F9F}" type="sibTrans" cxnId="{02FBFA2D-8C85-4FF3-8EE9-4A036543FC06}">
      <dgm:prSet/>
      <dgm:spPr/>
      <dgm:t>
        <a:bodyPr/>
        <a:lstStyle/>
        <a:p>
          <a:endParaRPr lang="en-US" sz="1800" dirty="0">
            <a:solidFill>
              <a:schemeClr val="bg1"/>
            </a:solidFill>
            <a:latin typeface="Comic Sans MS" panose="030F0702030302020204" pitchFamily="66" charset="0"/>
          </a:endParaRPr>
        </a:p>
      </dgm:t>
    </dgm:pt>
    <dgm:pt modelId="{C018B02B-BA1D-4182-B5BC-1D625B1128B1}">
      <dgm:prSet custT="1"/>
      <dgm:spPr/>
      <dgm:t>
        <a:bodyPr/>
        <a:lstStyle/>
        <a:p>
          <a:r>
            <a:rPr lang="en-US" sz="1200" b="0" i="0" u="none" strike="noStrike" baseline="0" dirty="0" smtClean="0">
              <a:solidFill>
                <a:schemeClr val="bg1"/>
              </a:solidFill>
              <a:latin typeface="Comic Sans MS" panose="030F0702030302020204" pitchFamily="66" charset="0"/>
              <a:ea typeface="+mn-ea"/>
              <a:cs typeface="+mn-cs"/>
            </a:rPr>
            <a:t>831 (38.8%)</a:t>
          </a:r>
        </a:p>
        <a:p>
          <a:r>
            <a:rPr lang="en-US" sz="1200" b="0" i="0" u="none" strike="noStrike" baseline="0" dirty="0" smtClean="0">
              <a:solidFill>
                <a:schemeClr val="bg1"/>
              </a:solidFill>
              <a:latin typeface="Comic Sans MS" panose="030F0702030302020204" pitchFamily="66" charset="0"/>
              <a:ea typeface="+mn-ea"/>
              <a:cs typeface="+mn-cs"/>
            </a:rPr>
            <a:t>Moderate cases </a:t>
          </a:r>
          <a:endParaRPr lang="en-US" sz="1200" dirty="0">
            <a:solidFill>
              <a:schemeClr val="bg1"/>
            </a:solidFill>
            <a:latin typeface="Comic Sans MS" panose="030F0702030302020204" pitchFamily="66" charset="0"/>
          </a:endParaRPr>
        </a:p>
      </dgm:t>
    </dgm:pt>
    <dgm:pt modelId="{6D886E7C-E094-462E-949C-025207B85D4B}" type="parTrans" cxnId="{0D12EFF9-FF92-4212-88EB-1377EF63E5FF}">
      <dgm:prSet/>
      <dgm:spPr/>
      <dgm:t>
        <a:bodyPr/>
        <a:lstStyle/>
        <a:p>
          <a:endParaRPr lang="en-US" sz="1800" dirty="0">
            <a:solidFill>
              <a:schemeClr val="bg1"/>
            </a:solidFill>
            <a:latin typeface="Comic Sans MS" panose="030F0702030302020204" pitchFamily="66" charset="0"/>
          </a:endParaRPr>
        </a:p>
      </dgm:t>
    </dgm:pt>
    <dgm:pt modelId="{EEFC85AE-29FD-4574-BDD9-274FA8103076}" type="sibTrans" cxnId="{0D12EFF9-FF92-4212-88EB-1377EF63E5FF}">
      <dgm:prSet/>
      <dgm:spPr/>
      <dgm:t>
        <a:bodyPr/>
        <a:lstStyle/>
        <a:p>
          <a:endParaRPr lang="en-US" sz="1800" dirty="0">
            <a:solidFill>
              <a:schemeClr val="bg1"/>
            </a:solidFill>
            <a:latin typeface="Comic Sans MS" panose="030F0702030302020204" pitchFamily="66" charset="0"/>
          </a:endParaRPr>
        </a:p>
      </dgm:t>
    </dgm:pt>
    <dgm:pt modelId="{4894D041-7B14-4031-BF17-8F6080A8CAA6}" type="pres">
      <dgm:prSet presAssocID="{793423B1-BFB4-42B0-98DC-0C5AEED4F5F2}" presName="Name0" presStyleCnt="0">
        <dgm:presLayoutVars>
          <dgm:chMax val="11"/>
          <dgm:chPref val="11"/>
          <dgm:dir/>
          <dgm:resizeHandles/>
        </dgm:presLayoutVars>
      </dgm:prSet>
      <dgm:spPr/>
      <dgm:t>
        <a:bodyPr/>
        <a:lstStyle/>
        <a:p>
          <a:endParaRPr lang="en-US"/>
        </a:p>
      </dgm:t>
    </dgm:pt>
    <dgm:pt modelId="{149AA3F2-BFF5-45E5-92CA-0514EAA108F8}" type="pres">
      <dgm:prSet presAssocID="{C018B02B-BA1D-4182-B5BC-1D625B1128B1}" presName="Accent3" presStyleCnt="0"/>
      <dgm:spPr/>
    </dgm:pt>
    <dgm:pt modelId="{C266C355-813C-4B27-910A-3B63E5770728}" type="pres">
      <dgm:prSet presAssocID="{C018B02B-BA1D-4182-B5BC-1D625B1128B1}" presName="Accent" presStyleLbl="node1" presStyleIdx="0" presStyleCnt="3"/>
      <dgm:spPr/>
    </dgm:pt>
    <dgm:pt modelId="{E6443D79-D5BB-4648-B605-F579FB5AD140}" type="pres">
      <dgm:prSet presAssocID="{C018B02B-BA1D-4182-B5BC-1D625B1128B1}" presName="ParentBackground3" presStyleCnt="0"/>
      <dgm:spPr/>
    </dgm:pt>
    <dgm:pt modelId="{EC8C332E-3C5E-4560-8E8E-3A33260F1A97}" type="pres">
      <dgm:prSet presAssocID="{C018B02B-BA1D-4182-B5BC-1D625B1128B1}" presName="ParentBackground" presStyleLbl="fgAcc1" presStyleIdx="0" presStyleCnt="3"/>
      <dgm:spPr/>
      <dgm:t>
        <a:bodyPr/>
        <a:lstStyle/>
        <a:p>
          <a:endParaRPr lang="en-US"/>
        </a:p>
      </dgm:t>
    </dgm:pt>
    <dgm:pt modelId="{35B2EDFB-22B1-4ED0-AC29-964D16877369}" type="pres">
      <dgm:prSet presAssocID="{C018B02B-BA1D-4182-B5BC-1D625B1128B1}" presName="Parent3" presStyleLbl="revTx" presStyleIdx="0" presStyleCnt="0">
        <dgm:presLayoutVars>
          <dgm:chMax val="1"/>
          <dgm:chPref val="1"/>
          <dgm:bulletEnabled val="1"/>
        </dgm:presLayoutVars>
      </dgm:prSet>
      <dgm:spPr/>
      <dgm:t>
        <a:bodyPr/>
        <a:lstStyle/>
        <a:p>
          <a:endParaRPr lang="en-US"/>
        </a:p>
      </dgm:t>
    </dgm:pt>
    <dgm:pt modelId="{984429E5-C319-4FA0-A89B-BF91FFAF1271}" type="pres">
      <dgm:prSet presAssocID="{B5909E66-8E42-48FC-BB17-FF9EF5E95415}" presName="Accent2" presStyleCnt="0"/>
      <dgm:spPr/>
    </dgm:pt>
    <dgm:pt modelId="{1B8EF6A5-85BB-4CB6-B89D-1C0FC772B0BB}" type="pres">
      <dgm:prSet presAssocID="{B5909E66-8E42-48FC-BB17-FF9EF5E95415}" presName="Accent" presStyleLbl="node1" presStyleIdx="1" presStyleCnt="3"/>
      <dgm:spPr/>
    </dgm:pt>
    <dgm:pt modelId="{052E0686-96B0-4840-8692-5ECEB381EBD3}" type="pres">
      <dgm:prSet presAssocID="{B5909E66-8E42-48FC-BB17-FF9EF5E95415}" presName="ParentBackground2" presStyleCnt="0"/>
      <dgm:spPr/>
    </dgm:pt>
    <dgm:pt modelId="{6C866EF1-C5B9-4D8C-99C3-0E1CFA2ED11C}" type="pres">
      <dgm:prSet presAssocID="{B5909E66-8E42-48FC-BB17-FF9EF5E95415}" presName="ParentBackground" presStyleLbl="fgAcc1" presStyleIdx="1" presStyleCnt="3"/>
      <dgm:spPr/>
      <dgm:t>
        <a:bodyPr/>
        <a:lstStyle/>
        <a:p>
          <a:endParaRPr lang="en-US"/>
        </a:p>
      </dgm:t>
    </dgm:pt>
    <dgm:pt modelId="{DA50D31C-DDEF-42F4-B3BE-E679C74A1A7B}" type="pres">
      <dgm:prSet presAssocID="{B5909E66-8E42-48FC-BB17-FF9EF5E95415}" presName="Parent2" presStyleLbl="revTx" presStyleIdx="0" presStyleCnt="0">
        <dgm:presLayoutVars>
          <dgm:chMax val="1"/>
          <dgm:chPref val="1"/>
          <dgm:bulletEnabled val="1"/>
        </dgm:presLayoutVars>
      </dgm:prSet>
      <dgm:spPr/>
      <dgm:t>
        <a:bodyPr/>
        <a:lstStyle/>
        <a:p>
          <a:endParaRPr lang="en-US"/>
        </a:p>
      </dgm:t>
    </dgm:pt>
    <dgm:pt modelId="{E323421D-58E8-4934-A5C7-D8C45B215025}" type="pres">
      <dgm:prSet presAssocID="{685F4ECB-B49A-45D1-A83E-562CC2A7878A}" presName="Accent1" presStyleCnt="0"/>
      <dgm:spPr/>
    </dgm:pt>
    <dgm:pt modelId="{1C7E039E-B0D2-461C-9A6A-67521F1C0053}" type="pres">
      <dgm:prSet presAssocID="{685F4ECB-B49A-45D1-A83E-562CC2A7878A}" presName="Accent" presStyleLbl="node1" presStyleIdx="2" presStyleCnt="3"/>
      <dgm:spPr/>
    </dgm:pt>
    <dgm:pt modelId="{4577062C-1D27-4FCD-8A38-46AA986A2401}" type="pres">
      <dgm:prSet presAssocID="{685F4ECB-B49A-45D1-A83E-562CC2A7878A}" presName="ParentBackground1" presStyleCnt="0"/>
      <dgm:spPr/>
    </dgm:pt>
    <dgm:pt modelId="{112EAEF2-84F1-45FB-9754-7A7B8A93CC62}" type="pres">
      <dgm:prSet presAssocID="{685F4ECB-B49A-45D1-A83E-562CC2A7878A}" presName="ParentBackground" presStyleLbl="fgAcc1" presStyleIdx="2" presStyleCnt="3"/>
      <dgm:spPr/>
      <dgm:t>
        <a:bodyPr/>
        <a:lstStyle/>
        <a:p>
          <a:endParaRPr lang="en-US"/>
        </a:p>
      </dgm:t>
    </dgm:pt>
    <dgm:pt modelId="{9D3CE780-4D92-4901-A8AB-8050C7928AC7}" type="pres">
      <dgm:prSet presAssocID="{685F4ECB-B49A-45D1-A83E-562CC2A7878A}" presName="Parent1" presStyleLbl="revTx" presStyleIdx="0" presStyleCnt="0">
        <dgm:presLayoutVars>
          <dgm:chMax val="1"/>
          <dgm:chPref val="1"/>
          <dgm:bulletEnabled val="1"/>
        </dgm:presLayoutVars>
      </dgm:prSet>
      <dgm:spPr/>
      <dgm:t>
        <a:bodyPr/>
        <a:lstStyle/>
        <a:p>
          <a:endParaRPr lang="en-US"/>
        </a:p>
      </dgm:t>
    </dgm:pt>
  </dgm:ptLst>
  <dgm:cxnLst>
    <dgm:cxn modelId="{43625D4A-E0D3-4A41-A252-4F2ADB3B6BBD}" type="presOf" srcId="{C018B02B-BA1D-4182-B5BC-1D625B1128B1}" destId="{EC8C332E-3C5E-4560-8E8E-3A33260F1A97}" srcOrd="0" destOrd="0" presId="urn:microsoft.com/office/officeart/2011/layout/CircleProcess"/>
    <dgm:cxn modelId="{C40DB651-C8AF-45A8-9786-F41B59615E27}" type="presOf" srcId="{C018B02B-BA1D-4182-B5BC-1D625B1128B1}" destId="{35B2EDFB-22B1-4ED0-AC29-964D16877369}" srcOrd="1" destOrd="0" presId="urn:microsoft.com/office/officeart/2011/layout/CircleProcess"/>
    <dgm:cxn modelId="{ADDA2070-7E34-4FC2-966C-25C42A74E3CA}" srcId="{793423B1-BFB4-42B0-98DC-0C5AEED4F5F2}" destId="{685F4ECB-B49A-45D1-A83E-562CC2A7878A}" srcOrd="0" destOrd="0" parTransId="{727EB916-E92A-4A32-B508-7BDAA5C93F91}" sibTransId="{D39DB3C8-C87F-44CF-BC42-720475CD860C}"/>
    <dgm:cxn modelId="{2ABCE663-5093-4D92-AAF1-21984467EA61}" type="presOf" srcId="{685F4ECB-B49A-45D1-A83E-562CC2A7878A}" destId="{112EAEF2-84F1-45FB-9754-7A7B8A93CC62}" srcOrd="0" destOrd="0" presId="urn:microsoft.com/office/officeart/2011/layout/CircleProcess"/>
    <dgm:cxn modelId="{0CE96D54-9119-484C-B661-301564174399}" type="presOf" srcId="{B5909E66-8E42-48FC-BB17-FF9EF5E95415}" destId="{6C866EF1-C5B9-4D8C-99C3-0E1CFA2ED11C}" srcOrd="0" destOrd="0" presId="urn:microsoft.com/office/officeart/2011/layout/CircleProcess"/>
    <dgm:cxn modelId="{02FBFA2D-8C85-4FF3-8EE9-4A036543FC06}" srcId="{793423B1-BFB4-42B0-98DC-0C5AEED4F5F2}" destId="{B5909E66-8E42-48FC-BB17-FF9EF5E95415}" srcOrd="1" destOrd="0" parTransId="{2CF90B1A-3E0E-4B97-8C4C-2F3E3741BF87}" sibTransId="{667E200A-5CD1-4A02-8345-389D9BB32F9F}"/>
    <dgm:cxn modelId="{55A1AE8F-E2B4-4EFA-BA64-2871CD0981A1}" type="presOf" srcId="{685F4ECB-B49A-45D1-A83E-562CC2A7878A}" destId="{9D3CE780-4D92-4901-A8AB-8050C7928AC7}" srcOrd="1" destOrd="0" presId="urn:microsoft.com/office/officeart/2011/layout/CircleProcess"/>
    <dgm:cxn modelId="{57FA07FC-CB54-49DC-B832-D31B32913523}" type="presOf" srcId="{B5909E66-8E42-48FC-BB17-FF9EF5E95415}" destId="{DA50D31C-DDEF-42F4-B3BE-E679C74A1A7B}" srcOrd="1" destOrd="0" presId="urn:microsoft.com/office/officeart/2011/layout/CircleProcess"/>
    <dgm:cxn modelId="{9C17A006-BCF2-4675-AE2D-8F10C1A3FF3D}" type="presOf" srcId="{793423B1-BFB4-42B0-98DC-0C5AEED4F5F2}" destId="{4894D041-7B14-4031-BF17-8F6080A8CAA6}" srcOrd="0" destOrd="0" presId="urn:microsoft.com/office/officeart/2011/layout/CircleProcess"/>
    <dgm:cxn modelId="{0D12EFF9-FF92-4212-88EB-1377EF63E5FF}" srcId="{793423B1-BFB4-42B0-98DC-0C5AEED4F5F2}" destId="{C018B02B-BA1D-4182-B5BC-1D625B1128B1}" srcOrd="2" destOrd="0" parTransId="{6D886E7C-E094-462E-949C-025207B85D4B}" sibTransId="{EEFC85AE-29FD-4574-BDD9-274FA8103076}"/>
    <dgm:cxn modelId="{60EC121F-71D0-4F7A-994F-69715B260BFD}" type="presParOf" srcId="{4894D041-7B14-4031-BF17-8F6080A8CAA6}" destId="{149AA3F2-BFF5-45E5-92CA-0514EAA108F8}" srcOrd="0" destOrd="0" presId="urn:microsoft.com/office/officeart/2011/layout/CircleProcess"/>
    <dgm:cxn modelId="{CFA93940-3CCC-403E-861E-C43AF550EE1D}" type="presParOf" srcId="{149AA3F2-BFF5-45E5-92CA-0514EAA108F8}" destId="{C266C355-813C-4B27-910A-3B63E5770728}" srcOrd="0" destOrd="0" presId="urn:microsoft.com/office/officeart/2011/layout/CircleProcess"/>
    <dgm:cxn modelId="{5CA101C1-BE61-4BC4-9776-09E7F1FABA92}" type="presParOf" srcId="{4894D041-7B14-4031-BF17-8F6080A8CAA6}" destId="{E6443D79-D5BB-4648-B605-F579FB5AD140}" srcOrd="1" destOrd="0" presId="urn:microsoft.com/office/officeart/2011/layout/CircleProcess"/>
    <dgm:cxn modelId="{68D744DE-4440-4D0C-9B0A-F69A4D6853A0}" type="presParOf" srcId="{E6443D79-D5BB-4648-B605-F579FB5AD140}" destId="{EC8C332E-3C5E-4560-8E8E-3A33260F1A97}" srcOrd="0" destOrd="0" presId="urn:microsoft.com/office/officeart/2011/layout/CircleProcess"/>
    <dgm:cxn modelId="{CA31158B-089A-489A-B6F3-B659B9F889A4}" type="presParOf" srcId="{4894D041-7B14-4031-BF17-8F6080A8CAA6}" destId="{35B2EDFB-22B1-4ED0-AC29-964D16877369}" srcOrd="2" destOrd="0" presId="urn:microsoft.com/office/officeart/2011/layout/CircleProcess"/>
    <dgm:cxn modelId="{CB373CB6-D795-42B6-9F07-8272E03BFD9D}" type="presParOf" srcId="{4894D041-7B14-4031-BF17-8F6080A8CAA6}" destId="{984429E5-C319-4FA0-A89B-BF91FFAF1271}" srcOrd="3" destOrd="0" presId="urn:microsoft.com/office/officeart/2011/layout/CircleProcess"/>
    <dgm:cxn modelId="{DD82E380-3A81-4F27-A67F-FFE31E269B53}" type="presParOf" srcId="{984429E5-C319-4FA0-A89B-BF91FFAF1271}" destId="{1B8EF6A5-85BB-4CB6-B89D-1C0FC772B0BB}" srcOrd="0" destOrd="0" presId="urn:microsoft.com/office/officeart/2011/layout/CircleProcess"/>
    <dgm:cxn modelId="{8A164D06-C893-4E23-A0D1-AD31E4A10CAB}" type="presParOf" srcId="{4894D041-7B14-4031-BF17-8F6080A8CAA6}" destId="{052E0686-96B0-4840-8692-5ECEB381EBD3}" srcOrd="4" destOrd="0" presId="urn:microsoft.com/office/officeart/2011/layout/CircleProcess"/>
    <dgm:cxn modelId="{449EB38A-F505-4E4B-B1F0-98D9ACAB6B09}" type="presParOf" srcId="{052E0686-96B0-4840-8692-5ECEB381EBD3}" destId="{6C866EF1-C5B9-4D8C-99C3-0E1CFA2ED11C}" srcOrd="0" destOrd="0" presId="urn:microsoft.com/office/officeart/2011/layout/CircleProcess"/>
    <dgm:cxn modelId="{3BB3EDD1-9E3B-4B4C-81D8-3DDD93092967}" type="presParOf" srcId="{4894D041-7B14-4031-BF17-8F6080A8CAA6}" destId="{DA50D31C-DDEF-42F4-B3BE-E679C74A1A7B}" srcOrd="5" destOrd="0" presId="urn:microsoft.com/office/officeart/2011/layout/CircleProcess"/>
    <dgm:cxn modelId="{5E589DB7-B500-4E13-ADA6-793107FFC7D4}" type="presParOf" srcId="{4894D041-7B14-4031-BF17-8F6080A8CAA6}" destId="{E323421D-58E8-4934-A5C7-D8C45B215025}" srcOrd="6" destOrd="0" presId="urn:microsoft.com/office/officeart/2011/layout/CircleProcess"/>
    <dgm:cxn modelId="{033F48D9-49FD-4CE5-8388-454B6BC6A750}" type="presParOf" srcId="{E323421D-58E8-4934-A5C7-D8C45B215025}" destId="{1C7E039E-B0D2-461C-9A6A-67521F1C0053}" srcOrd="0" destOrd="0" presId="urn:microsoft.com/office/officeart/2011/layout/CircleProcess"/>
    <dgm:cxn modelId="{CE94323E-B2E6-4DC0-8A83-215A317355FD}" type="presParOf" srcId="{4894D041-7B14-4031-BF17-8F6080A8CAA6}" destId="{4577062C-1D27-4FCD-8A38-46AA986A2401}" srcOrd="7" destOrd="0" presId="urn:microsoft.com/office/officeart/2011/layout/CircleProcess"/>
    <dgm:cxn modelId="{F63EC44A-A8E1-4B3E-83AB-EA4BAA7CDDEB}" type="presParOf" srcId="{4577062C-1D27-4FCD-8A38-46AA986A2401}" destId="{112EAEF2-84F1-45FB-9754-7A7B8A93CC62}" srcOrd="0" destOrd="0" presId="urn:microsoft.com/office/officeart/2011/layout/CircleProcess"/>
    <dgm:cxn modelId="{DC20FEE0-34DE-445B-B8B8-93FA4287133A}" type="presParOf" srcId="{4894D041-7B14-4031-BF17-8F6080A8CAA6}" destId="{9D3CE780-4D92-4901-A8AB-8050C7928AC7}"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3423B1-BFB4-42B0-98DC-0C5AEED4F5F2}"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685F4ECB-B49A-45D1-A83E-562CC2A7878A}">
      <dgm:prSet phldrT="[Text]"/>
      <dgm:spPr/>
      <dgm:t>
        <a:bodyPr/>
        <a:lstStyle/>
        <a:p>
          <a:r>
            <a:rPr lang="en-US" dirty="0" smtClean="0">
              <a:solidFill>
                <a:schemeClr val="bg1"/>
              </a:solidFill>
              <a:latin typeface="Comic Sans MS" panose="030F0702030302020204" pitchFamily="66" charset="0"/>
            </a:rPr>
            <a:t>41.5%</a:t>
          </a:r>
        </a:p>
        <a:p>
          <a:r>
            <a:rPr lang="en-US" dirty="0" smtClean="0">
              <a:solidFill>
                <a:schemeClr val="bg1"/>
              </a:solidFill>
              <a:latin typeface="Comic Sans MS" panose="030F0702030302020204" pitchFamily="66" charset="0"/>
            </a:rPr>
            <a:t>fever</a:t>
          </a:r>
          <a:endParaRPr lang="en-US" dirty="0">
            <a:solidFill>
              <a:schemeClr val="bg1"/>
            </a:solidFill>
            <a:latin typeface="Comic Sans MS" panose="030F0702030302020204" pitchFamily="66" charset="0"/>
          </a:endParaRPr>
        </a:p>
      </dgm:t>
    </dgm:pt>
    <dgm:pt modelId="{727EB916-E92A-4A32-B508-7BDAA5C93F91}" type="parTrans" cxnId="{ADDA2070-7E34-4FC2-966C-25C42A74E3CA}">
      <dgm:prSet/>
      <dgm:spPr/>
      <dgm:t>
        <a:bodyPr/>
        <a:lstStyle/>
        <a:p>
          <a:endParaRPr lang="en-US">
            <a:solidFill>
              <a:schemeClr val="bg1"/>
            </a:solidFill>
            <a:latin typeface="Comic Sans MS" panose="030F0702030302020204" pitchFamily="66" charset="0"/>
          </a:endParaRPr>
        </a:p>
      </dgm:t>
    </dgm:pt>
    <dgm:pt modelId="{D39DB3C8-C87F-44CF-BC42-720475CD860C}" type="sibTrans" cxnId="{ADDA2070-7E34-4FC2-966C-25C42A74E3CA}">
      <dgm:prSet/>
      <dgm:spPr/>
      <dgm:t>
        <a:bodyPr/>
        <a:lstStyle/>
        <a:p>
          <a:endParaRPr lang="en-US">
            <a:solidFill>
              <a:schemeClr val="bg1"/>
            </a:solidFill>
            <a:latin typeface="Comic Sans MS" panose="030F0702030302020204" pitchFamily="66" charset="0"/>
          </a:endParaRPr>
        </a:p>
      </dgm:t>
    </dgm:pt>
    <dgm:pt modelId="{B5909E66-8E42-48FC-BB17-FF9EF5E95415}">
      <dgm:prSet phldrT="[Text]"/>
      <dgm:spPr/>
      <dgm:t>
        <a:bodyPr/>
        <a:lstStyle/>
        <a:p>
          <a:r>
            <a:rPr lang="en-US" dirty="0" smtClean="0">
              <a:solidFill>
                <a:schemeClr val="bg1"/>
              </a:solidFill>
              <a:latin typeface="Comic Sans MS" panose="030F0702030302020204" pitchFamily="66" charset="0"/>
            </a:rPr>
            <a:t>Cough &amp; erythema</a:t>
          </a:r>
          <a:endParaRPr lang="en-US" dirty="0">
            <a:solidFill>
              <a:schemeClr val="bg1"/>
            </a:solidFill>
            <a:latin typeface="Comic Sans MS" panose="030F0702030302020204" pitchFamily="66" charset="0"/>
          </a:endParaRPr>
        </a:p>
      </dgm:t>
    </dgm:pt>
    <dgm:pt modelId="{2CF90B1A-3E0E-4B97-8C4C-2F3E3741BF87}" type="parTrans" cxnId="{02FBFA2D-8C85-4FF3-8EE9-4A036543FC06}">
      <dgm:prSet/>
      <dgm:spPr/>
      <dgm:t>
        <a:bodyPr/>
        <a:lstStyle/>
        <a:p>
          <a:endParaRPr lang="en-US">
            <a:solidFill>
              <a:schemeClr val="bg1"/>
            </a:solidFill>
            <a:latin typeface="Comic Sans MS" panose="030F0702030302020204" pitchFamily="66" charset="0"/>
          </a:endParaRPr>
        </a:p>
      </dgm:t>
    </dgm:pt>
    <dgm:pt modelId="{667E200A-5CD1-4A02-8345-389D9BB32F9F}" type="sibTrans" cxnId="{02FBFA2D-8C85-4FF3-8EE9-4A036543FC06}">
      <dgm:prSet/>
      <dgm:spPr/>
      <dgm:t>
        <a:bodyPr/>
        <a:lstStyle/>
        <a:p>
          <a:endParaRPr lang="en-US">
            <a:solidFill>
              <a:schemeClr val="bg1"/>
            </a:solidFill>
            <a:latin typeface="Comic Sans MS" panose="030F0702030302020204" pitchFamily="66" charset="0"/>
          </a:endParaRPr>
        </a:p>
      </dgm:t>
    </dgm:pt>
    <dgm:pt modelId="{0F0F1205-66D3-4A77-8E5B-BFD9B362459D}">
      <dgm:prSet phldrT="[Text]"/>
      <dgm:spPr/>
      <dgm:t>
        <a:bodyPr/>
        <a:lstStyle/>
        <a:p>
          <a:r>
            <a:rPr lang="en-US" dirty="0" smtClean="0">
              <a:solidFill>
                <a:schemeClr val="bg1"/>
              </a:solidFill>
              <a:latin typeface="Comic Sans MS" panose="030F0702030302020204" pitchFamily="66" charset="0"/>
            </a:rPr>
            <a:t>15.8%</a:t>
          </a:r>
        </a:p>
        <a:p>
          <a:r>
            <a:rPr lang="en-US" dirty="0" smtClean="0">
              <a:solidFill>
                <a:schemeClr val="bg1"/>
              </a:solidFill>
              <a:latin typeface="Comic Sans MS" panose="030F0702030302020204" pitchFamily="66" charset="0"/>
            </a:rPr>
            <a:t>No symptoms</a:t>
          </a:r>
          <a:endParaRPr lang="en-US" dirty="0">
            <a:solidFill>
              <a:schemeClr val="bg1"/>
            </a:solidFill>
            <a:latin typeface="Comic Sans MS" panose="030F0702030302020204" pitchFamily="66" charset="0"/>
          </a:endParaRPr>
        </a:p>
      </dgm:t>
    </dgm:pt>
    <dgm:pt modelId="{6388A9FB-2971-4F0B-B0F6-59A8A35EAE0B}" type="parTrans" cxnId="{78A55457-4600-47E9-9E3E-3100FC03015A}">
      <dgm:prSet/>
      <dgm:spPr/>
      <dgm:t>
        <a:bodyPr/>
        <a:lstStyle/>
        <a:p>
          <a:endParaRPr lang="en-US">
            <a:solidFill>
              <a:schemeClr val="bg1"/>
            </a:solidFill>
            <a:latin typeface="Comic Sans MS" panose="030F0702030302020204" pitchFamily="66" charset="0"/>
          </a:endParaRPr>
        </a:p>
      </dgm:t>
    </dgm:pt>
    <dgm:pt modelId="{2C02455B-5A03-43D5-A79D-CD2BF1F0524F}" type="sibTrans" cxnId="{78A55457-4600-47E9-9E3E-3100FC03015A}">
      <dgm:prSet/>
      <dgm:spPr/>
      <dgm:t>
        <a:bodyPr/>
        <a:lstStyle/>
        <a:p>
          <a:endParaRPr lang="en-US">
            <a:solidFill>
              <a:schemeClr val="bg1"/>
            </a:solidFill>
            <a:latin typeface="Comic Sans MS" panose="030F0702030302020204" pitchFamily="66" charset="0"/>
          </a:endParaRPr>
        </a:p>
      </dgm:t>
    </dgm:pt>
    <dgm:pt modelId="{947A0E74-103F-46D7-8819-8F39E609ED43}">
      <dgm:prSet/>
      <dgm:spPr/>
      <dgm:t>
        <a:bodyPr/>
        <a:lstStyle/>
        <a:p>
          <a:r>
            <a:rPr lang="en-US" dirty="0" smtClean="0">
              <a:solidFill>
                <a:schemeClr val="bg1"/>
              </a:solidFill>
              <a:latin typeface="Comic Sans MS" panose="030F0702030302020204" pitchFamily="66" charset="0"/>
            </a:rPr>
            <a:t>12 patients</a:t>
          </a:r>
        </a:p>
        <a:p>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ve</a:t>
          </a:r>
          <a:r>
            <a:rPr lang="en-US" dirty="0" smtClean="0">
              <a:solidFill>
                <a:schemeClr val="bg1"/>
              </a:solidFill>
              <a:latin typeface="Comic Sans MS" panose="030F0702030302020204" pitchFamily="66" charset="0"/>
            </a:rPr>
            <a:t> Pneumonia radiographs</a:t>
          </a:r>
        </a:p>
        <a:p>
          <a:r>
            <a:rPr lang="en-US" dirty="0" smtClean="0">
              <a:solidFill>
                <a:schemeClr val="bg1"/>
              </a:solidFill>
              <a:latin typeface="Comic Sans MS" panose="030F0702030302020204" pitchFamily="66" charset="0"/>
            </a:rPr>
            <a:t>No symptoms</a:t>
          </a:r>
          <a:endParaRPr lang="en-US" dirty="0">
            <a:solidFill>
              <a:schemeClr val="bg1"/>
            </a:solidFill>
            <a:latin typeface="Comic Sans MS" panose="030F0702030302020204" pitchFamily="66" charset="0"/>
          </a:endParaRPr>
        </a:p>
      </dgm:t>
    </dgm:pt>
    <dgm:pt modelId="{B9D0ED9E-9A96-4612-91B0-F07C27F7D651}" type="parTrans" cxnId="{EEDF15A5-1C7E-4FE3-9EF9-198FA80C6A3A}">
      <dgm:prSet/>
      <dgm:spPr/>
      <dgm:t>
        <a:bodyPr/>
        <a:lstStyle/>
        <a:p>
          <a:endParaRPr lang="en-US">
            <a:solidFill>
              <a:schemeClr val="bg1"/>
            </a:solidFill>
            <a:latin typeface="Comic Sans MS" panose="030F0702030302020204" pitchFamily="66" charset="0"/>
          </a:endParaRPr>
        </a:p>
      </dgm:t>
    </dgm:pt>
    <dgm:pt modelId="{7203B71C-D85C-453F-A8FF-5A3F8F48FB6B}" type="sibTrans" cxnId="{EEDF15A5-1C7E-4FE3-9EF9-198FA80C6A3A}">
      <dgm:prSet/>
      <dgm:spPr/>
      <dgm:t>
        <a:bodyPr/>
        <a:lstStyle/>
        <a:p>
          <a:endParaRPr lang="en-US">
            <a:solidFill>
              <a:schemeClr val="bg1"/>
            </a:solidFill>
            <a:latin typeface="Comic Sans MS" panose="030F0702030302020204" pitchFamily="66" charset="0"/>
          </a:endParaRPr>
        </a:p>
      </dgm:t>
    </dgm:pt>
    <dgm:pt modelId="{4894D041-7B14-4031-BF17-8F6080A8CAA6}" type="pres">
      <dgm:prSet presAssocID="{793423B1-BFB4-42B0-98DC-0C5AEED4F5F2}" presName="Name0" presStyleCnt="0">
        <dgm:presLayoutVars>
          <dgm:chMax val="11"/>
          <dgm:chPref val="11"/>
          <dgm:dir/>
          <dgm:resizeHandles/>
        </dgm:presLayoutVars>
      </dgm:prSet>
      <dgm:spPr/>
      <dgm:t>
        <a:bodyPr/>
        <a:lstStyle/>
        <a:p>
          <a:endParaRPr lang="en-US"/>
        </a:p>
      </dgm:t>
    </dgm:pt>
    <dgm:pt modelId="{682575C2-A8DD-4C06-BD96-F42D66798601}" type="pres">
      <dgm:prSet presAssocID="{947A0E74-103F-46D7-8819-8F39E609ED43}" presName="Accent4" presStyleCnt="0"/>
      <dgm:spPr/>
    </dgm:pt>
    <dgm:pt modelId="{3A69F322-73E5-4D63-AE50-6D98328B39B3}" type="pres">
      <dgm:prSet presAssocID="{947A0E74-103F-46D7-8819-8F39E609ED43}" presName="Accent" presStyleLbl="node1" presStyleIdx="0" presStyleCnt="4"/>
      <dgm:spPr/>
    </dgm:pt>
    <dgm:pt modelId="{471AA3DE-B773-44E3-8BA3-70BD2D585825}" type="pres">
      <dgm:prSet presAssocID="{947A0E74-103F-46D7-8819-8F39E609ED43}" presName="ParentBackground4" presStyleCnt="0"/>
      <dgm:spPr/>
    </dgm:pt>
    <dgm:pt modelId="{D054CF14-BF57-4290-A331-392C8180031F}" type="pres">
      <dgm:prSet presAssocID="{947A0E74-103F-46D7-8819-8F39E609ED43}" presName="ParentBackground" presStyleLbl="fgAcc1" presStyleIdx="0" presStyleCnt="4" custLinFactNeighborX="-1970"/>
      <dgm:spPr/>
      <dgm:t>
        <a:bodyPr/>
        <a:lstStyle/>
        <a:p>
          <a:endParaRPr lang="en-US"/>
        </a:p>
      </dgm:t>
    </dgm:pt>
    <dgm:pt modelId="{D4AF0638-2BC0-40AC-A281-D77F285AC2BB}" type="pres">
      <dgm:prSet presAssocID="{947A0E74-103F-46D7-8819-8F39E609ED43}" presName="Parent4" presStyleLbl="revTx" presStyleIdx="0" presStyleCnt="0">
        <dgm:presLayoutVars>
          <dgm:chMax val="1"/>
          <dgm:chPref val="1"/>
          <dgm:bulletEnabled val="1"/>
        </dgm:presLayoutVars>
      </dgm:prSet>
      <dgm:spPr/>
      <dgm:t>
        <a:bodyPr/>
        <a:lstStyle/>
        <a:p>
          <a:endParaRPr lang="en-US"/>
        </a:p>
      </dgm:t>
    </dgm:pt>
    <dgm:pt modelId="{C309C8E3-8A1E-4EC0-B242-44FECB791322}" type="pres">
      <dgm:prSet presAssocID="{0F0F1205-66D3-4A77-8E5B-BFD9B362459D}" presName="Accent3" presStyleCnt="0"/>
      <dgm:spPr/>
    </dgm:pt>
    <dgm:pt modelId="{A4533B9E-7136-476D-A49E-62833FD42896}" type="pres">
      <dgm:prSet presAssocID="{0F0F1205-66D3-4A77-8E5B-BFD9B362459D}" presName="Accent" presStyleLbl="node1" presStyleIdx="1" presStyleCnt="4"/>
      <dgm:spPr/>
    </dgm:pt>
    <dgm:pt modelId="{EFFCE8BC-1F0B-437E-B07D-A4DDCFD5E8D2}" type="pres">
      <dgm:prSet presAssocID="{0F0F1205-66D3-4A77-8E5B-BFD9B362459D}" presName="ParentBackground3" presStyleCnt="0"/>
      <dgm:spPr/>
    </dgm:pt>
    <dgm:pt modelId="{72A6AC03-AD7F-4141-B339-587E98A1039F}" type="pres">
      <dgm:prSet presAssocID="{0F0F1205-66D3-4A77-8E5B-BFD9B362459D}" presName="ParentBackground" presStyleLbl="fgAcc1" presStyleIdx="1" presStyleCnt="4"/>
      <dgm:spPr/>
      <dgm:t>
        <a:bodyPr/>
        <a:lstStyle/>
        <a:p>
          <a:endParaRPr lang="en-US"/>
        </a:p>
      </dgm:t>
    </dgm:pt>
    <dgm:pt modelId="{F7C95E32-283B-4B45-9D07-54E41BA42F6B}" type="pres">
      <dgm:prSet presAssocID="{0F0F1205-66D3-4A77-8E5B-BFD9B362459D}" presName="Parent3" presStyleLbl="revTx" presStyleIdx="0" presStyleCnt="0">
        <dgm:presLayoutVars>
          <dgm:chMax val="1"/>
          <dgm:chPref val="1"/>
          <dgm:bulletEnabled val="1"/>
        </dgm:presLayoutVars>
      </dgm:prSet>
      <dgm:spPr/>
      <dgm:t>
        <a:bodyPr/>
        <a:lstStyle/>
        <a:p>
          <a:endParaRPr lang="en-US"/>
        </a:p>
      </dgm:t>
    </dgm:pt>
    <dgm:pt modelId="{984429E5-C319-4FA0-A89B-BF91FFAF1271}" type="pres">
      <dgm:prSet presAssocID="{B5909E66-8E42-48FC-BB17-FF9EF5E95415}" presName="Accent2" presStyleCnt="0"/>
      <dgm:spPr/>
    </dgm:pt>
    <dgm:pt modelId="{1B8EF6A5-85BB-4CB6-B89D-1C0FC772B0BB}" type="pres">
      <dgm:prSet presAssocID="{B5909E66-8E42-48FC-BB17-FF9EF5E95415}" presName="Accent" presStyleLbl="node1" presStyleIdx="2" presStyleCnt="4"/>
      <dgm:spPr/>
    </dgm:pt>
    <dgm:pt modelId="{052E0686-96B0-4840-8692-5ECEB381EBD3}" type="pres">
      <dgm:prSet presAssocID="{B5909E66-8E42-48FC-BB17-FF9EF5E95415}" presName="ParentBackground2" presStyleCnt="0"/>
      <dgm:spPr/>
    </dgm:pt>
    <dgm:pt modelId="{6C866EF1-C5B9-4D8C-99C3-0E1CFA2ED11C}" type="pres">
      <dgm:prSet presAssocID="{B5909E66-8E42-48FC-BB17-FF9EF5E95415}" presName="ParentBackground" presStyleLbl="fgAcc1" presStyleIdx="2" presStyleCnt="4"/>
      <dgm:spPr/>
      <dgm:t>
        <a:bodyPr/>
        <a:lstStyle/>
        <a:p>
          <a:endParaRPr lang="en-US"/>
        </a:p>
      </dgm:t>
    </dgm:pt>
    <dgm:pt modelId="{DA50D31C-DDEF-42F4-B3BE-E679C74A1A7B}" type="pres">
      <dgm:prSet presAssocID="{B5909E66-8E42-48FC-BB17-FF9EF5E95415}" presName="Parent2" presStyleLbl="revTx" presStyleIdx="0" presStyleCnt="0">
        <dgm:presLayoutVars>
          <dgm:chMax val="1"/>
          <dgm:chPref val="1"/>
          <dgm:bulletEnabled val="1"/>
        </dgm:presLayoutVars>
      </dgm:prSet>
      <dgm:spPr/>
      <dgm:t>
        <a:bodyPr/>
        <a:lstStyle/>
        <a:p>
          <a:endParaRPr lang="en-US"/>
        </a:p>
      </dgm:t>
    </dgm:pt>
    <dgm:pt modelId="{E323421D-58E8-4934-A5C7-D8C45B215025}" type="pres">
      <dgm:prSet presAssocID="{685F4ECB-B49A-45D1-A83E-562CC2A7878A}" presName="Accent1" presStyleCnt="0"/>
      <dgm:spPr/>
    </dgm:pt>
    <dgm:pt modelId="{1C7E039E-B0D2-461C-9A6A-67521F1C0053}" type="pres">
      <dgm:prSet presAssocID="{685F4ECB-B49A-45D1-A83E-562CC2A7878A}" presName="Accent" presStyleLbl="node1" presStyleIdx="3" presStyleCnt="4"/>
      <dgm:spPr/>
    </dgm:pt>
    <dgm:pt modelId="{4577062C-1D27-4FCD-8A38-46AA986A2401}" type="pres">
      <dgm:prSet presAssocID="{685F4ECB-B49A-45D1-A83E-562CC2A7878A}" presName="ParentBackground1" presStyleCnt="0"/>
      <dgm:spPr/>
    </dgm:pt>
    <dgm:pt modelId="{112EAEF2-84F1-45FB-9754-7A7B8A93CC62}" type="pres">
      <dgm:prSet presAssocID="{685F4ECB-B49A-45D1-A83E-562CC2A7878A}" presName="ParentBackground" presStyleLbl="fgAcc1" presStyleIdx="3" presStyleCnt="4"/>
      <dgm:spPr/>
      <dgm:t>
        <a:bodyPr/>
        <a:lstStyle/>
        <a:p>
          <a:endParaRPr lang="en-US"/>
        </a:p>
      </dgm:t>
    </dgm:pt>
    <dgm:pt modelId="{9D3CE780-4D92-4901-A8AB-8050C7928AC7}" type="pres">
      <dgm:prSet presAssocID="{685F4ECB-B49A-45D1-A83E-562CC2A7878A}" presName="Parent1" presStyleLbl="revTx" presStyleIdx="0" presStyleCnt="0">
        <dgm:presLayoutVars>
          <dgm:chMax val="1"/>
          <dgm:chPref val="1"/>
          <dgm:bulletEnabled val="1"/>
        </dgm:presLayoutVars>
      </dgm:prSet>
      <dgm:spPr/>
      <dgm:t>
        <a:bodyPr/>
        <a:lstStyle/>
        <a:p>
          <a:endParaRPr lang="en-US"/>
        </a:p>
      </dgm:t>
    </dgm:pt>
  </dgm:ptLst>
  <dgm:cxnLst>
    <dgm:cxn modelId="{78A55457-4600-47E9-9E3E-3100FC03015A}" srcId="{793423B1-BFB4-42B0-98DC-0C5AEED4F5F2}" destId="{0F0F1205-66D3-4A77-8E5B-BFD9B362459D}" srcOrd="2" destOrd="0" parTransId="{6388A9FB-2971-4F0B-B0F6-59A8A35EAE0B}" sibTransId="{2C02455B-5A03-43D5-A79D-CD2BF1F0524F}"/>
    <dgm:cxn modelId="{FA9945F4-40FA-47BE-BE5E-ACB09EF56AB2}" type="presOf" srcId="{685F4ECB-B49A-45D1-A83E-562CC2A7878A}" destId="{9D3CE780-4D92-4901-A8AB-8050C7928AC7}" srcOrd="1" destOrd="0" presId="urn:microsoft.com/office/officeart/2011/layout/CircleProcess"/>
    <dgm:cxn modelId="{ADDA2070-7E34-4FC2-966C-25C42A74E3CA}" srcId="{793423B1-BFB4-42B0-98DC-0C5AEED4F5F2}" destId="{685F4ECB-B49A-45D1-A83E-562CC2A7878A}" srcOrd="0" destOrd="0" parTransId="{727EB916-E92A-4A32-B508-7BDAA5C93F91}" sibTransId="{D39DB3C8-C87F-44CF-BC42-720475CD860C}"/>
    <dgm:cxn modelId="{4B377213-94A6-4B85-9216-970AFF0B750C}" type="presOf" srcId="{793423B1-BFB4-42B0-98DC-0C5AEED4F5F2}" destId="{4894D041-7B14-4031-BF17-8F6080A8CAA6}" srcOrd="0" destOrd="0" presId="urn:microsoft.com/office/officeart/2011/layout/CircleProcess"/>
    <dgm:cxn modelId="{EEDF15A5-1C7E-4FE3-9EF9-198FA80C6A3A}" srcId="{793423B1-BFB4-42B0-98DC-0C5AEED4F5F2}" destId="{947A0E74-103F-46D7-8819-8F39E609ED43}" srcOrd="3" destOrd="0" parTransId="{B9D0ED9E-9A96-4612-91B0-F07C27F7D651}" sibTransId="{7203B71C-D85C-453F-A8FF-5A3F8F48FB6B}"/>
    <dgm:cxn modelId="{02FBFA2D-8C85-4FF3-8EE9-4A036543FC06}" srcId="{793423B1-BFB4-42B0-98DC-0C5AEED4F5F2}" destId="{B5909E66-8E42-48FC-BB17-FF9EF5E95415}" srcOrd="1" destOrd="0" parTransId="{2CF90B1A-3E0E-4B97-8C4C-2F3E3741BF87}" sibTransId="{667E200A-5CD1-4A02-8345-389D9BB32F9F}"/>
    <dgm:cxn modelId="{A467AAB6-E8E3-4800-A982-A349BA259D14}" type="presOf" srcId="{0F0F1205-66D3-4A77-8E5B-BFD9B362459D}" destId="{F7C95E32-283B-4B45-9D07-54E41BA42F6B}" srcOrd="1" destOrd="0" presId="urn:microsoft.com/office/officeart/2011/layout/CircleProcess"/>
    <dgm:cxn modelId="{63394FB5-6E3E-4146-8EC6-C3A8E148FD4C}" type="presOf" srcId="{685F4ECB-B49A-45D1-A83E-562CC2A7878A}" destId="{112EAEF2-84F1-45FB-9754-7A7B8A93CC62}" srcOrd="0" destOrd="0" presId="urn:microsoft.com/office/officeart/2011/layout/CircleProcess"/>
    <dgm:cxn modelId="{365C70B2-90AA-4348-8B50-58A765E462E2}" type="presOf" srcId="{947A0E74-103F-46D7-8819-8F39E609ED43}" destId="{D054CF14-BF57-4290-A331-392C8180031F}" srcOrd="0" destOrd="0" presId="urn:microsoft.com/office/officeart/2011/layout/CircleProcess"/>
    <dgm:cxn modelId="{DF22C2AA-2AE1-462B-A3B6-3D39561E3772}" type="presOf" srcId="{0F0F1205-66D3-4A77-8E5B-BFD9B362459D}" destId="{72A6AC03-AD7F-4141-B339-587E98A1039F}" srcOrd="0" destOrd="0" presId="urn:microsoft.com/office/officeart/2011/layout/CircleProcess"/>
    <dgm:cxn modelId="{642ED8AF-065D-4B3D-8256-444209317A86}" type="presOf" srcId="{947A0E74-103F-46D7-8819-8F39E609ED43}" destId="{D4AF0638-2BC0-40AC-A281-D77F285AC2BB}" srcOrd="1" destOrd="0" presId="urn:microsoft.com/office/officeart/2011/layout/CircleProcess"/>
    <dgm:cxn modelId="{102E33D4-EB7A-4E2C-B9C9-2F1BBF7F18EF}" type="presOf" srcId="{B5909E66-8E42-48FC-BB17-FF9EF5E95415}" destId="{6C866EF1-C5B9-4D8C-99C3-0E1CFA2ED11C}" srcOrd="0" destOrd="0" presId="urn:microsoft.com/office/officeart/2011/layout/CircleProcess"/>
    <dgm:cxn modelId="{5D38DB08-0053-4262-8086-768CAF6C7A52}" type="presOf" srcId="{B5909E66-8E42-48FC-BB17-FF9EF5E95415}" destId="{DA50D31C-DDEF-42F4-B3BE-E679C74A1A7B}" srcOrd="1" destOrd="0" presId="urn:microsoft.com/office/officeart/2011/layout/CircleProcess"/>
    <dgm:cxn modelId="{63B7F7B0-CA96-4426-9470-24AA1CE84B62}" type="presParOf" srcId="{4894D041-7B14-4031-BF17-8F6080A8CAA6}" destId="{682575C2-A8DD-4C06-BD96-F42D66798601}" srcOrd="0" destOrd="0" presId="urn:microsoft.com/office/officeart/2011/layout/CircleProcess"/>
    <dgm:cxn modelId="{0A925EA0-77A6-4180-8F04-C9B6430D123E}" type="presParOf" srcId="{682575C2-A8DD-4C06-BD96-F42D66798601}" destId="{3A69F322-73E5-4D63-AE50-6D98328B39B3}" srcOrd="0" destOrd="0" presId="urn:microsoft.com/office/officeart/2011/layout/CircleProcess"/>
    <dgm:cxn modelId="{F4F61944-9A97-4120-97A8-18164A631182}" type="presParOf" srcId="{4894D041-7B14-4031-BF17-8F6080A8CAA6}" destId="{471AA3DE-B773-44E3-8BA3-70BD2D585825}" srcOrd="1" destOrd="0" presId="urn:microsoft.com/office/officeart/2011/layout/CircleProcess"/>
    <dgm:cxn modelId="{BEC93EB6-6657-47E9-B212-897BDF869441}" type="presParOf" srcId="{471AA3DE-B773-44E3-8BA3-70BD2D585825}" destId="{D054CF14-BF57-4290-A331-392C8180031F}" srcOrd="0" destOrd="0" presId="urn:microsoft.com/office/officeart/2011/layout/CircleProcess"/>
    <dgm:cxn modelId="{988A68E6-C5EF-4442-A5BF-AFA05D7BAB00}" type="presParOf" srcId="{4894D041-7B14-4031-BF17-8F6080A8CAA6}" destId="{D4AF0638-2BC0-40AC-A281-D77F285AC2BB}" srcOrd="2" destOrd="0" presId="urn:microsoft.com/office/officeart/2011/layout/CircleProcess"/>
    <dgm:cxn modelId="{0AE5013A-9CD6-4CDF-8019-B325D5B8E2FF}" type="presParOf" srcId="{4894D041-7B14-4031-BF17-8F6080A8CAA6}" destId="{C309C8E3-8A1E-4EC0-B242-44FECB791322}" srcOrd="3" destOrd="0" presId="urn:microsoft.com/office/officeart/2011/layout/CircleProcess"/>
    <dgm:cxn modelId="{2B247378-CBAC-4897-9C37-B3F89C4F6E88}" type="presParOf" srcId="{C309C8E3-8A1E-4EC0-B242-44FECB791322}" destId="{A4533B9E-7136-476D-A49E-62833FD42896}" srcOrd="0" destOrd="0" presId="urn:microsoft.com/office/officeart/2011/layout/CircleProcess"/>
    <dgm:cxn modelId="{33787833-F2FB-4456-BAC9-01AF49106540}" type="presParOf" srcId="{4894D041-7B14-4031-BF17-8F6080A8CAA6}" destId="{EFFCE8BC-1F0B-437E-B07D-A4DDCFD5E8D2}" srcOrd="4" destOrd="0" presId="urn:microsoft.com/office/officeart/2011/layout/CircleProcess"/>
    <dgm:cxn modelId="{A2164852-9023-403D-A6AC-31404B464263}" type="presParOf" srcId="{EFFCE8BC-1F0B-437E-B07D-A4DDCFD5E8D2}" destId="{72A6AC03-AD7F-4141-B339-587E98A1039F}" srcOrd="0" destOrd="0" presId="urn:microsoft.com/office/officeart/2011/layout/CircleProcess"/>
    <dgm:cxn modelId="{391DE04A-9509-4F77-8C57-BD71CF49AB34}" type="presParOf" srcId="{4894D041-7B14-4031-BF17-8F6080A8CAA6}" destId="{F7C95E32-283B-4B45-9D07-54E41BA42F6B}" srcOrd="5" destOrd="0" presId="urn:microsoft.com/office/officeart/2011/layout/CircleProcess"/>
    <dgm:cxn modelId="{F59B0480-1958-4A89-B511-EC157FC36456}" type="presParOf" srcId="{4894D041-7B14-4031-BF17-8F6080A8CAA6}" destId="{984429E5-C319-4FA0-A89B-BF91FFAF1271}" srcOrd="6" destOrd="0" presId="urn:microsoft.com/office/officeart/2011/layout/CircleProcess"/>
    <dgm:cxn modelId="{0F240541-F84B-44BF-8CB7-ECE8F2BA0F5A}" type="presParOf" srcId="{984429E5-C319-4FA0-A89B-BF91FFAF1271}" destId="{1B8EF6A5-85BB-4CB6-B89D-1C0FC772B0BB}" srcOrd="0" destOrd="0" presId="urn:microsoft.com/office/officeart/2011/layout/CircleProcess"/>
    <dgm:cxn modelId="{3E25E0B3-264E-4CC5-A924-2F3D791146AC}" type="presParOf" srcId="{4894D041-7B14-4031-BF17-8F6080A8CAA6}" destId="{052E0686-96B0-4840-8692-5ECEB381EBD3}" srcOrd="7" destOrd="0" presId="urn:microsoft.com/office/officeart/2011/layout/CircleProcess"/>
    <dgm:cxn modelId="{927B7E1E-2181-4DCB-B75F-AEC8D08B2264}" type="presParOf" srcId="{052E0686-96B0-4840-8692-5ECEB381EBD3}" destId="{6C866EF1-C5B9-4D8C-99C3-0E1CFA2ED11C}" srcOrd="0" destOrd="0" presId="urn:microsoft.com/office/officeart/2011/layout/CircleProcess"/>
    <dgm:cxn modelId="{48B31B3E-CF2B-46E6-9494-49CF29DA429A}" type="presParOf" srcId="{4894D041-7B14-4031-BF17-8F6080A8CAA6}" destId="{DA50D31C-DDEF-42F4-B3BE-E679C74A1A7B}" srcOrd="8" destOrd="0" presId="urn:microsoft.com/office/officeart/2011/layout/CircleProcess"/>
    <dgm:cxn modelId="{96D44EFE-AF8A-4B8C-962F-2DE5731E8BAF}" type="presParOf" srcId="{4894D041-7B14-4031-BF17-8F6080A8CAA6}" destId="{E323421D-58E8-4934-A5C7-D8C45B215025}" srcOrd="9" destOrd="0" presId="urn:microsoft.com/office/officeart/2011/layout/CircleProcess"/>
    <dgm:cxn modelId="{3F6F77AB-A77B-4B3A-A422-4615AE49C3EB}" type="presParOf" srcId="{E323421D-58E8-4934-A5C7-D8C45B215025}" destId="{1C7E039E-B0D2-461C-9A6A-67521F1C0053}" srcOrd="0" destOrd="0" presId="urn:microsoft.com/office/officeart/2011/layout/CircleProcess"/>
    <dgm:cxn modelId="{E1ED5624-8BB2-4A64-8CB0-0B2A78B6F443}" type="presParOf" srcId="{4894D041-7B14-4031-BF17-8F6080A8CAA6}" destId="{4577062C-1D27-4FCD-8A38-46AA986A2401}" srcOrd="10" destOrd="0" presId="urn:microsoft.com/office/officeart/2011/layout/CircleProcess"/>
    <dgm:cxn modelId="{A08889C3-5F5D-484C-8F94-847501DE27C1}" type="presParOf" srcId="{4577062C-1D27-4FCD-8A38-46AA986A2401}" destId="{112EAEF2-84F1-45FB-9754-7A7B8A93CC62}" srcOrd="0" destOrd="0" presId="urn:microsoft.com/office/officeart/2011/layout/CircleProcess"/>
    <dgm:cxn modelId="{99152AEB-C957-4716-89C2-B69A18B41446}" type="presParOf" srcId="{4894D041-7B14-4031-BF17-8F6080A8CAA6}" destId="{9D3CE780-4D92-4901-A8AB-8050C7928AC7}" srcOrd="11" destOrd="0" presId="urn:microsoft.com/office/officeart/2011/layout/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2DB8E0-D08B-4D11-8B7A-085A6409357E}" type="doc">
      <dgm:prSet loTypeId="urn:microsoft.com/office/officeart/2005/8/layout/venn1" loCatId="relationship" qsTypeId="urn:microsoft.com/office/officeart/2005/8/quickstyle/simple4" qsCatId="simple" csTypeId="urn:microsoft.com/office/officeart/2005/8/colors/accent1_2" csCatId="accent1" phldr="1"/>
      <dgm:spPr/>
    </dgm:pt>
    <dgm:pt modelId="{8C59DA65-D587-44AE-A9AE-9142EDBA2938}">
      <dgm:prSet phldrT="[Text]"/>
      <dgm:spPr/>
      <dgm:t>
        <a:bodyPr/>
        <a:lstStyle/>
        <a:p>
          <a:r>
            <a:rPr lang="en-US" b="1" dirty="0" smtClean="0">
              <a:latin typeface="Segoe Print" panose="02000600000000000000" pitchFamily="2" charset="0"/>
            </a:rPr>
            <a:t>No aerosol</a:t>
          </a:r>
          <a:endParaRPr lang="en-US" b="1" dirty="0">
            <a:latin typeface="Segoe Print" panose="02000600000000000000" pitchFamily="2" charset="0"/>
          </a:endParaRPr>
        </a:p>
      </dgm:t>
    </dgm:pt>
    <dgm:pt modelId="{23A14EF0-E111-4B87-B64F-7F978233E482}" type="parTrans" cxnId="{5C3E4BB5-C49D-4BEB-9A24-61946ED389C2}">
      <dgm:prSet/>
      <dgm:spPr/>
      <dgm:t>
        <a:bodyPr/>
        <a:lstStyle/>
        <a:p>
          <a:endParaRPr lang="en-US" b="1" dirty="0">
            <a:latin typeface="Segoe Print" panose="02000600000000000000" pitchFamily="2" charset="0"/>
          </a:endParaRPr>
        </a:p>
      </dgm:t>
    </dgm:pt>
    <dgm:pt modelId="{E61BD7BC-0AC4-49D0-BA02-0024A976B7B3}" type="sibTrans" cxnId="{5C3E4BB5-C49D-4BEB-9A24-61946ED389C2}">
      <dgm:prSet/>
      <dgm:spPr/>
      <dgm:t>
        <a:bodyPr/>
        <a:lstStyle/>
        <a:p>
          <a:endParaRPr lang="en-US" b="1" dirty="0">
            <a:latin typeface="Segoe Print" panose="02000600000000000000" pitchFamily="2" charset="0"/>
          </a:endParaRPr>
        </a:p>
      </dgm:t>
    </dgm:pt>
    <dgm:pt modelId="{412AE6F3-34DE-47E2-83CD-6B1AFDBA007D}">
      <dgm:prSet phldrT="[Text]"/>
      <dgm:spPr/>
      <dgm:t>
        <a:bodyPr/>
        <a:lstStyle/>
        <a:p>
          <a:r>
            <a:rPr lang="en-US" b="1" dirty="0" smtClean="0">
              <a:latin typeface="Segoe Print" panose="02000600000000000000" pitchFamily="2" charset="0"/>
            </a:rPr>
            <a:t>Virtual visits</a:t>
          </a:r>
          <a:endParaRPr lang="en-US" b="1" dirty="0">
            <a:latin typeface="Segoe Print" panose="02000600000000000000" pitchFamily="2" charset="0"/>
          </a:endParaRPr>
        </a:p>
      </dgm:t>
    </dgm:pt>
    <dgm:pt modelId="{AB7B090F-9EA2-4A30-B58C-3DDF43B5343D}" type="parTrans" cxnId="{C0E2136B-2F32-47CC-BB6A-D96A70705BC9}">
      <dgm:prSet/>
      <dgm:spPr/>
      <dgm:t>
        <a:bodyPr/>
        <a:lstStyle/>
        <a:p>
          <a:endParaRPr lang="en-US" b="1" dirty="0">
            <a:latin typeface="Segoe Print" panose="02000600000000000000" pitchFamily="2" charset="0"/>
          </a:endParaRPr>
        </a:p>
      </dgm:t>
    </dgm:pt>
    <dgm:pt modelId="{A794DA42-85A5-4FA8-8FD3-8D9DBFBDD4A3}" type="sibTrans" cxnId="{C0E2136B-2F32-47CC-BB6A-D96A70705BC9}">
      <dgm:prSet/>
      <dgm:spPr/>
      <dgm:t>
        <a:bodyPr/>
        <a:lstStyle/>
        <a:p>
          <a:endParaRPr lang="en-US" b="1" dirty="0">
            <a:latin typeface="Segoe Print" panose="02000600000000000000" pitchFamily="2" charset="0"/>
          </a:endParaRPr>
        </a:p>
      </dgm:t>
    </dgm:pt>
    <dgm:pt modelId="{B6AEB8EB-6EEF-437B-A5A3-0009C0CF52CE}">
      <dgm:prSet phldrT="[Text]"/>
      <dgm:spPr/>
      <dgm:t>
        <a:bodyPr/>
        <a:lstStyle/>
        <a:p>
          <a:r>
            <a:rPr lang="en-US" b="1" dirty="0" smtClean="0">
              <a:latin typeface="Segoe Print" panose="02000600000000000000" pitchFamily="2" charset="0"/>
            </a:rPr>
            <a:t>Aerosol</a:t>
          </a:r>
          <a:endParaRPr lang="en-US" b="1" dirty="0">
            <a:latin typeface="Segoe Print" panose="02000600000000000000" pitchFamily="2" charset="0"/>
          </a:endParaRPr>
        </a:p>
      </dgm:t>
    </dgm:pt>
    <dgm:pt modelId="{28246E54-A95E-42B2-8DB0-AEBFC4144A18}" type="parTrans" cxnId="{C1EEBFCA-40B1-48FF-8577-C74797291789}">
      <dgm:prSet/>
      <dgm:spPr/>
      <dgm:t>
        <a:bodyPr/>
        <a:lstStyle/>
        <a:p>
          <a:endParaRPr lang="en-US" b="1" dirty="0">
            <a:latin typeface="Segoe Print" panose="02000600000000000000" pitchFamily="2" charset="0"/>
          </a:endParaRPr>
        </a:p>
      </dgm:t>
    </dgm:pt>
    <dgm:pt modelId="{8DE55B8E-AE89-4DA4-AB3B-9B1637FDE443}" type="sibTrans" cxnId="{C1EEBFCA-40B1-48FF-8577-C74797291789}">
      <dgm:prSet/>
      <dgm:spPr/>
      <dgm:t>
        <a:bodyPr/>
        <a:lstStyle/>
        <a:p>
          <a:endParaRPr lang="en-US" b="1" dirty="0">
            <a:latin typeface="Segoe Print" panose="02000600000000000000" pitchFamily="2" charset="0"/>
          </a:endParaRPr>
        </a:p>
      </dgm:t>
    </dgm:pt>
    <dgm:pt modelId="{1DE968C6-59BA-4940-9685-B4B8ABACF9D9}" type="pres">
      <dgm:prSet presAssocID="{AD2DB8E0-D08B-4D11-8B7A-085A6409357E}" presName="compositeShape" presStyleCnt="0">
        <dgm:presLayoutVars>
          <dgm:chMax val="7"/>
          <dgm:dir/>
          <dgm:resizeHandles val="exact"/>
        </dgm:presLayoutVars>
      </dgm:prSet>
      <dgm:spPr/>
    </dgm:pt>
    <dgm:pt modelId="{A45AD5B5-A08B-4445-82D9-BBD19E6AC4EF}" type="pres">
      <dgm:prSet presAssocID="{8C59DA65-D587-44AE-A9AE-9142EDBA2938}" presName="circ1" presStyleLbl="vennNode1" presStyleIdx="0" presStyleCnt="3"/>
      <dgm:spPr/>
      <dgm:t>
        <a:bodyPr/>
        <a:lstStyle/>
        <a:p>
          <a:endParaRPr lang="en-US"/>
        </a:p>
      </dgm:t>
    </dgm:pt>
    <dgm:pt modelId="{F7D50838-5D7D-4F02-9945-5981FFEF1E11}" type="pres">
      <dgm:prSet presAssocID="{8C59DA65-D587-44AE-A9AE-9142EDBA2938}" presName="circ1Tx" presStyleLbl="revTx" presStyleIdx="0" presStyleCnt="0">
        <dgm:presLayoutVars>
          <dgm:chMax val="0"/>
          <dgm:chPref val="0"/>
          <dgm:bulletEnabled val="1"/>
        </dgm:presLayoutVars>
      </dgm:prSet>
      <dgm:spPr/>
      <dgm:t>
        <a:bodyPr/>
        <a:lstStyle/>
        <a:p>
          <a:endParaRPr lang="en-US"/>
        </a:p>
      </dgm:t>
    </dgm:pt>
    <dgm:pt modelId="{126CE295-47E0-4E62-A636-E089B67CE200}" type="pres">
      <dgm:prSet presAssocID="{412AE6F3-34DE-47E2-83CD-6B1AFDBA007D}" presName="circ2" presStyleLbl="vennNode1" presStyleIdx="1" presStyleCnt="3"/>
      <dgm:spPr/>
      <dgm:t>
        <a:bodyPr/>
        <a:lstStyle/>
        <a:p>
          <a:endParaRPr lang="en-US"/>
        </a:p>
      </dgm:t>
    </dgm:pt>
    <dgm:pt modelId="{184DE69D-C647-4C71-BE73-C2F26323558B}" type="pres">
      <dgm:prSet presAssocID="{412AE6F3-34DE-47E2-83CD-6B1AFDBA007D}" presName="circ2Tx" presStyleLbl="revTx" presStyleIdx="0" presStyleCnt="0">
        <dgm:presLayoutVars>
          <dgm:chMax val="0"/>
          <dgm:chPref val="0"/>
          <dgm:bulletEnabled val="1"/>
        </dgm:presLayoutVars>
      </dgm:prSet>
      <dgm:spPr/>
      <dgm:t>
        <a:bodyPr/>
        <a:lstStyle/>
        <a:p>
          <a:endParaRPr lang="en-US"/>
        </a:p>
      </dgm:t>
    </dgm:pt>
    <dgm:pt modelId="{0337F6E4-CD1B-4D63-9CC1-1D7AD6D1EB53}" type="pres">
      <dgm:prSet presAssocID="{B6AEB8EB-6EEF-437B-A5A3-0009C0CF52CE}" presName="circ3" presStyleLbl="vennNode1" presStyleIdx="2" presStyleCnt="3"/>
      <dgm:spPr/>
      <dgm:t>
        <a:bodyPr/>
        <a:lstStyle/>
        <a:p>
          <a:endParaRPr lang="en-US"/>
        </a:p>
      </dgm:t>
    </dgm:pt>
    <dgm:pt modelId="{950FDD69-DC88-4DEB-B17C-1A7B64760D44}" type="pres">
      <dgm:prSet presAssocID="{B6AEB8EB-6EEF-437B-A5A3-0009C0CF52CE}" presName="circ3Tx" presStyleLbl="revTx" presStyleIdx="0" presStyleCnt="0">
        <dgm:presLayoutVars>
          <dgm:chMax val="0"/>
          <dgm:chPref val="0"/>
          <dgm:bulletEnabled val="1"/>
        </dgm:presLayoutVars>
      </dgm:prSet>
      <dgm:spPr/>
      <dgm:t>
        <a:bodyPr/>
        <a:lstStyle/>
        <a:p>
          <a:endParaRPr lang="en-US"/>
        </a:p>
      </dgm:t>
    </dgm:pt>
  </dgm:ptLst>
  <dgm:cxnLst>
    <dgm:cxn modelId="{5C3E4BB5-C49D-4BEB-9A24-61946ED389C2}" srcId="{AD2DB8E0-D08B-4D11-8B7A-085A6409357E}" destId="{8C59DA65-D587-44AE-A9AE-9142EDBA2938}" srcOrd="0" destOrd="0" parTransId="{23A14EF0-E111-4B87-B64F-7F978233E482}" sibTransId="{E61BD7BC-0AC4-49D0-BA02-0024A976B7B3}"/>
    <dgm:cxn modelId="{DAB91E11-3426-434C-82D7-739C506A55B4}" type="presOf" srcId="{B6AEB8EB-6EEF-437B-A5A3-0009C0CF52CE}" destId="{950FDD69-DC88-4DEB-B17C-1A7B64760D44}" srcOrd="1" destOrd="0" presId="urn:microsoft.com/office/officeart/2005/8/layout/venn1"/>
    <dgm:cxn modelId="{C1EEBFCA-40B1-48FF-8577-C74797291789}" srcId="{AD2DB8E0-D08B-4D11-8B7A-085A6409357E}" destId="{B6AEB8EB-6EEF-437B-A5A3-0009C0CF52CE}" srcOrd="2" destOrd="0" parTransId="{28246E54-A95E-42B2-8DB0-AEBFC4144A18}" sibTransId="{8DE55B8E-AE89-4DA4-AB3B-9B1637FDE443}"/>
    <dgm:cxn modelId="{E84B145B-28E7-4B25-B70B-D7370468B221}" type="presOf" srcId="{412AE6F3-34DE-47E2-83CD-6B1AFDBA007D}" destId="{126CE295-47E0-4E62-A636-E089B67CE200}" srcOrd="0" destOrd="0" presId="urn:microsoft.com/office/officeart/2005/8/layout/venn1"/>
    <dgm:cxn modelId="{9189D7B7-F207-4F75-BAD1-3DC9440C182F}" type="presOf" srcId="{B6AEB8EB-6EEF-437B-A5A3-0009C0CF52CE}" destId="{0337F6E4-CD1B-4D63-9CC1-1D7AD6D1EB53}" srcOrd="0" destOrd="0" presId="urn:microsoft.com/office/officeart/2005/8/layout/venn1"/>
    <dgm:cxn modelId="{7AB4C19B-352D-4B5C-9D87-8CC926824114}" type="presOf" srcId="{AD2DB8E0-D08B-4D11-8B7A-085A6409357E}" destId="{1DE968C6-59BA-4940-9685-B4B8ABACF9D9}" srcOrd="0" destOrd="0" presId="urn:microsoft.com/office/officeart/2005/8/layout/venn1"/>
    <dgm:cxn modelId="{C0E2136B-2F32-47CC-BB6A-D96A70705BC9}" srcId="{AD2DB8E0-D08B-4D11-8B7A-085A6409357E}" destId="{412AE6F3-34DE-47E2-83CD-6B1AFDBA007D}" srcOrd="1" destOrd="0" parTransId="{AB7B090F-9EA2-4A30-B58C-3DDF43B5343D}" sibTransId="{A794DA42-85A5-4FA8-8FD3-8D9DBFBDD4A3}"/>
    <dgm:cxn modelId="{C8DA0CE5-89D6-4ACD-B2C5-AB1C14A0466B}" type="presOf" srcId="{412AE6F3-34DE-47E2-83CD-6B1AFDBA007D}" destId="{184DE69D-C647-4C71-BE73-C2F26323558B}" srcOrd="1" destOrd="0" presId="urn:microsoft.com/office/officeart/2005/8/layout/venn1"/>
    <dgm:cxn modelId="{8BC09D10-5739-498F-8319-E94344FACA09}" type="presOf" srcId="{8C59DA65-D587-44AE-A9AE-9142EDBA2938}" destId="{A45AD5B5-A08B-4445-82D9-BBD19E6AC4EF}" srcOrd="0" destOrd="0" presId="urn:microsoft.com/office/officeart/2005/8/layout/venn1"/>
    <dgm:cxn modelId="{2FDEC84C-CE0E-4107-83A8-326DB8F5E21E}" type="presOf" srcId="{8C59DA65-D587-44AE-A9AE-9142EDBA2938}" destId="{F7D50838-5D7D-4F02-9945-5981FFEF1E11}" srcOrd="1" destOrd="0" presId="urn:microsoft.com/office/officeart/2005/8/layout/venn1"/>
    <dgm:cxn modelId="{5D78D48A-0D37-4706-8EB1-7D30D43E86DC}" type="presParOf" srcId="{1DE968C6-59BA-4940-9685-B4B8ABACF9D9}" destId="{A45AD5B5-A08B-4445-82D9-BBD19E6AC4EF}" srcOrd="0" destOrd="0" presId="urn:microsoft.com/office/officeart/2005/8/layout/venn1"/>
    <dgm:cxn modelId="{A5731210-421B-4DF1-AF61-347A8164AFF9}" type="presParOf" srcId="{1DE968C6-59BA-4940-9685-B4B8ABACF9D9}" destId="{F7D50838-5D7D-4F02-9945-5981FFEF1E11}" srcOrd="1" destOrd="0" presId="urn:microsoft.com/office/officeart/2005/8/layout/venn1"/>
    <dgm:cxn modelId="{D882FE12-EF3F-48BE-8AFE-68D5E97BFA0B}" type="presParOf" srcId="{1DE968C6-59BA-4940-9685-B4B8ABACF9D9}" destId="{126CE295-47E0-4E62-A636-E089B67CE200}" srcOrd="2" destOrd="0" presId="urn:microsoft.com/office/officeart/2005/8/layout/venn1"/>
    <dgm:cxn modelId="{1891CC61-DEE2-4A34-9BF7-B5B0FE7796F5}" type="presParOf" srcId="{1DE968C6-59BA-4940-9685-B4B8ABACF9D9}" destId="{184DE69D-C647-4C71-BE73-C2F26323558B}" srcOrd="3" destOrd="0" presId="urn:microsoft.com/office/officeart/2005/8/layout/venn1"/>
    <dgm:cxn modelId="{C1217E59-AA47-4E50-9FAD-F19A08373E36}" type="presParOf" srcId="{1DE968C6-59BA-4940-9685-B4B8ABACF9D9}" destId="{0337F6E4-CD1B-4D63-9CC1-1D7AD6D1EB53}" srcOrd="4" destOrd="0" presId="urn:microsoft.com/office/officeart/2005/8/layout/venn1"/>
    <dgm:cxn modelId="{CCDCD00A-0AF2-4E9E-A8E3-342621728D4E}" type="presParOf" srcId="{1DE968C6-59BA-4940-9685-B4B8ABACF9D9}" destId="{950FDD69-DC88-4DEB-B17C-1A7B64760D44}"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7E8D6E-9044-49F1-9D42-0C68974E4E30}"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48E9D35D-CF8A-48AE-B511-8763654C7B28}">
      <dgm:prSet phldrT="[Text]"/>
      <dgm:spPr/>
      <dgm:t>
        <a:bodyPr/>
        <a:lstStyle/>
        <a:p>
          <a:r>
            <a:rPr lang="en-US" b="0" i="0" u="none" strike="noStrike" baseline="0" dirty="0" smtClean="0">
              <a:solidFill>
                <a:schemeClr val="tx1"/>
              </a:solidFill>
              <a:latin typeface="Comic Sans MS" panose="030F0702030302020204" pitchFamily="66" charset="0"/>
              <a:ea typeface="+mn-ea"/>
              <a:cs typeface="+mn-cs"/>
            </a:rPr>
            <a:t>Mild cold-like illness</a:t>
          </a:r>
          <a:endParaRPr lang="en-US" dirty="0">
            <a:latin typeface="Comic Sans MS" panose="030F0702030302020204" pitchFamily="66" charset="0"/>
          </a:endParaRPr>
        </a:p>
      </dgm:t>
    </dgm:pt>
    <dgm:pt modelId="{50F0E327-3656-4D02-8C0A-6E83D48088A9}" type="parTrans" cxnId="{3B25801A-C17C-4FB5-95BD-F92B85BF8E2E}">
      <dgm:prSet/>
      <dgm:spPr/>
      <dgm:t>
        <a:bodyPr/>
        <a:lstStyle/>
        <a:p>
          <a:endParaRPr lang="en-US" dirty="0">
            <a:latin typeface="Comic Sans MS" panose="030F0702030302020204" pitchFamily="66" charset="0"/>
          </a:endParaRPr>
        </a:p>
      </dgm:t>
    </dgm:pt>
    <dgm:pt modelId="{D6289068-7380-412F-A4E3-F4E755600A3A}" type="sibTrans" cxnId="{3B25801A-C17C-4FB5-95BD-F92B85BF8E2E}">
      <dgm:prSet/>
      <dgm:spPr/>
      <dgm:t>
        <a:bodyPr/>
        <a:lstStyle/>
        <a:p>
          <a:endParaRPr lang="en-US" dirty="0">
            <a:latin typeface="Comic Sans MS" panose="030F0702030302020204" pitchFamily="66" charset="0"/>
          </a:endParaRPr>
        </a:p>
      </dgm:t>
    </dgm:pt>
    <dgm:pt modelId="{8F922C46-CDEB-4B44-83ED-A9310A8B74A7}">
      <dgm:prSet phldrT="[Text]"/>
      <dgm:spPr/>
      <dgm:t>
        <a:bodyPr/>
        <a:lstStyle/>
        <a:p>
          <a:r>
            <a:rPr lang="en-US" b="0" i="0" u="none" strike="noStrike" baseline="0" dirty="0" smtClean="0">
              <a:solidFill>
                <a:schemeClr val="tx1"/>
              </a:solidFill>
              <a:latin typeface="Comic Sans MS" panose="030F0702030302020204" pitchFamily="66" charset="0"/>
              <a:ea typeface="+mn-ea"/>
              <a:cs typeface="+mn-cs"/>
            </a:rPr>
            <a:t>Moderate respiratory syndrome</a:t>
          </a:r>
          <a:endParaRPr lang="en-US" dirty="0">
            <a:latin typeface="Comic Sans MS" panose="030F0702030302020204" pitchFamily="66" charset="0"/>
          </a:endParaRPr>
        </a:p>
      </dgm:t>
    </dgm:pt>
    <dgm:pt modelId="{39C323D7-2747-4711-8C32-682BFC01C2D0}" type="parTrans" cxnId="{DDBB85CB-7FAF-4800-9C0D-B322A11C5905}">
      <dgm:prSet/>
      <dgm:spPr/>
      <dgm:t>
        <a:bodyPr/>
        <a:lstStyle/>
        <a:p>
          <a:endParaRPr lang="en-US" dirty="0">
            <a:latin typeface="Comic Sans MS" panose="030F0702030302020204" pitchFamily="66" charset="0"/>
          </a:endParaRPr>
        </a:p>
      </dgm:t>
    </dgm:pt>
    <dgm:pt modelId="{B7EB9407-F387-4C44-8EE9-E7F74ED63402}" type="sibTrans" cxnId="{DDBB85CB-7FAF-4800-9C0D-B322A11C5905}">
      <dgm:prSet/>
      <dgm:spPr/>
      <dgm:t>
        <a:bodyPr/>
        <a:lstStyle/>
        <a:p>
          <a:endParaRPr lang="en-US" dirty="0">
            <a:latin typeface="Comic Sans MS" panose="030F0702030302020204" pitchFamily="66" charset="0"/>
          </a:endParaRPr>
        </a:p>
      </dgm:t>
    </dgm:pt>
    <dgm:pt modelId="{0B013A27-D375-49C6-B66A-C0747322A27E}">
      <dgm:prSet phldrT="[Text]"/>
      <dgm:spPr/>
      <dgm:t>
        <a:bodyPr/>
        <a:lstStyle/>
        <a:p>
          <a:r>
            <a:rPr lang="en-US" b="0" i="0" u="none" strike="noStrike" baseline="0" dirty="0" smtClean="0">
              <a:solidFill>
                <a:schemeClr val="tx1"/>
              </a:solidFill>
              <a:latin typeface="Comic Sans MS" panose="030F0702030302020204" pitchFamily="66" charset="0"/>
              <a:ea typeface="+mn-ea"/>
              <a:cs typeface="+mn-cs"/>
            </a:rPr>
            <a:t>Severe acute interstitial pneumonia </a:t>
          </a:r>
          <a:endParaRPr lang="en-US" dirty="0">
            <a:latin typeface="Comic Sans MS" panose="030F0702030302020204" pitchFamily="66" charset="0"/>
          </a:endParaRPr>
        </a:p>
      </dgm:t>
    </dgm:pt>
    <dgm:pt modelId="{E980E717-B0BE-43F5-B8A5-AA5B4C90821E}" type="parTrans" cxnId="{810E8F05-F420-4355-9A20-3F68ABA9C699}">
      <dgm:prSet/>
      <dgm:spPr/>
      <dgm:t>
        <a:bodyPr/>
        <a:lstStyle/>
        <a:p>
          <a:endParaRPr lang="en-US" dirty="0">
            <a:latin typeface="Comic Sans MS" panose="030F0702030302020204" pitchFamily="66" charset="0"/>
          </a:endParaRPr>
        </a:p>
      </dgm:t>
    </dgm:pt>
    <dgm:pt modelId="{55FF4257-B60A-4D89-986F-845DE140E414}" type="sibTrans" cxnId="{810E8F05-F420-4355-9A20-3F68ABA9C699}">
      <dgm:prSet/>
      <dgm:spPr/>
      <dgm:t>
        <a:bodyPr/>
        <a:lstStyle/>
        <a:p>
          <a:endParaRPr lang="en-US" dirty="0">
            <a:latin typeface="Comic Sans MS" panose="030F0702030302020204" pitchFamily="66" charset="0"/>
          </a:endParaRPr>
        </a:p>
      </dgm:t>
    </dgm:pt>
    <dgm:pt modelId="{DF894EAB-6DB0-4AD1-8D34-F4092E3B580C}" type="pres">
      <dgm:prSet presAssocID="{F57E8D6E-9044-49F1-9D42-0C68974E4E30}" presName="Name0" presStyleCnt="0">
        <dgm:presLayoutVars>
          <dgm:dir/>
          <dgm:resizeHandles val="exact"/>
        </dgm:presLayoutVars>
      </dgm:prSet>
      <dgm:spPr/>
    </dgm:pt>
    <dgm:pt modelId="{BFF023B4-E299-422F-AC67-9EBEF7895E14}" type="pres">
      <dgm:prSet presAssocID="{48E9D35D-CF8A-48AE-B511-8763654C7B28}" presName="Name5" presStyleLbl="vennNode1" presStyleIdx="0" presStyleCnt="3">
        <dgm:presLayoutVars>
          <dgm:bulletEnabled val="1"/>
        </dgm:presLayoutVars>
      </dgm:prSet>
      <dgm:spPr/>
      <dgm:t>
        <a:bodyPr/>
        <a:lstStyle/>
        <a:p>
          <a:endParaRPr lang="en-US"/>
        </a:p>
      </dgm:t>
    </dgm:pt>
    <dgm:pt modelId="{21EB963C-BF27-40D3-B552-8950B8C80DD9}" type="pres">
      <dgm:prSet presAssocID="{D6289068-7380-412F-A4E3-F4E755600A3A}" presName="space" presStyleCnt="0"/>
      <dgm:spPr/>
    </dgm:pt>
    <dgm:pt modelId="{655B121C-5215-4F3E-A41E-97667871709E}" type="pres">
      <dgm:prSet presAssocID="{8F922C46-CDEB-4B44-83ED-A9310A8B74A7}" presName="Name5" presStyleLbl="vennNode1" presStyleIdx="1" presStyleCnt="3">
        <dgm:presLayoutVars>
          <dgm:bulletEnabled val="1"/>
        </dgm:presLayoutVars>
      </dgm:prSet>
      <dgm:spPr/>
      <dgm:t>
        <a:bodyPr/>
        <a:lstStyle/>
        <a:p>
          <a:endParaRPr lang="en-US"/>
        </a:p>
      </dgm:t>
    </dgm:pt>
    <dgm:pt modelId="{3426225F-F964-44B9-BBF6-5660503F77FD}" type="pres">
      <dgm:prSet presAssocID="{B7EB9407-F387-4C44-8EE9-E7F74ED63402}" presName="space" presStyleCnt="0"/>
      <dgm:spPr/>
    </dgm:pt>
    <dgm:pt modelId="{0E0CFF6B-F4DE-431E-A17F-8F258939AD1D}" type="pres">
      <dgm:prSet presAssocID="{0B013A27-D375-49C6-B66A-C0747322A27E}" presName="Name5" presStyleLbl="vennNode1" presStyleIdx="2" presStyleCnt="3">
        <dgm:presLayoutVars>
          <dgm:bulletEnabled val="1"/>
        </dgm:presLayoutVars>
      </dgm:prSet>
      <dgm:spPr/>
      <dgm:t>
        <a:bodyPr/>
        <a:lstStyle/>
        <a:p>
          <a:endParaRPr lang="en-US"/>
        </a:p>
      </dgm:t>
    </dgm:pt>
  </dgm:ptLst>
  <dgm:cxnLst>
    <dgm:cxn modelId="{7825BBA9-9D4D-4683-BE2C-65489339E3F4}" type="presOf" srcId="{48E9D35D-CF8A-48AE-B511-8763654C7B28}" destId="{BFF023B4-E299-422F-AC67-9EBEF7895E14}" srcOrd="0" destOrd="0" presId="urn:microsoft.com/office/officeart/2005/8/layout/venn3"/>
    <dgm:cxn modelId="{9A136EDE-9402-4F3C-A982-B60818C45709}" type="presOf" srcId="{0B013A27-D375-49C6-B66A-C0747322A27E}" destId="{0E0CFF6B-F4DE-431E-A17F-8F258939AD1D}" srcOrd="0" destOrd="0" presId="urn:microsoft.com/office/officeart/2005/8/layout/venn3"/>
    <dgm:cxn modelId="{3B25801A-C17C-4FB5-95BD-F92B85BF8E2E}" srcId="{F57E8D6E-9044-49F1-9D42-0C68974E4E30}" destId="{48E9D35D-CF8A-48AE-B511-8763654C7B28}" srcOrd="0" destOrd="0" parTransId="{50F0E327-3656-4D02-8C0A-6E83D48088A9}" sibTransId="{D6289068-7380-412F-A4E3-F4E755600A3A}"/>
    <dgm:cxn modelId="{810E8F05-F420-4355-9A20-3F68ABA9C699}" srcId="{F57E8D6E-9044-49F1-9D42-0C68974E4E30}" destId="{0B013A27-D375-49C6-B66A-C0747322A27E}" srcOrd="2" destOrd="0" parTransId="{E980E717-B0BE-43F5-B8A5-AA5B4C90821E}" sibTransId="{55FF4257-B60A-4D89-986F-845DE140E414}"/>
    <dgm:cxn modelId="{A4F121F4-9C04-4B82-B8C6-FEC9610091D1}" type="presOf" srcId="{F57E8D6E-9044-49F1-9D42-0C68974E4E30}" destId="{DF894EAB-6DB0-4AD1-8D34-F4092E3B580C}" srcOrd="0" destOrd="0" presId="urn:microsoft.com/office/officeart/2005/8/layout/venn3"/>
    <dgm:cxn modelId="{DDBB85CB-7FAF-4800-9C0D-B322A11C5905}" srcId="{F57E8D6E-9044-49F1-9D42-0C68974E4E30}" destId="{8F922C46-CDEB-4B44-83ED-A9310A8B74A7}" srcOrd="1" destOrd="0" parTransId="{39C323D7-2747-4711-8C32-682BFC01C2D0}" sibTransId="{B7EB9407-F387-4C44-8EE9-E7F74ED63402}"/>
    <dgm:cxn modelId="{0699008E-48C6-4BD0-B8D4-AE99B634E17B}" type="presOf" srcId="{8F922C46-CDEB-4B44-83ED-A9310A8B74A7}" destId="{655B121C-5215-4F3E-A41E-97667871709E}" srcOrd="0" destOrd="0" presId="urn:microsoft.com/office/officeart/2005/8/layout/venn3"/>
    <dgm:cxn modelId="{D58E090E-D1C1-498D-9771-0C97885A5C53}" type="presParOf" srcId="{DF894EAB-6DB0-4AD1-8D34-F4092E3B580C}" destId="{BFF023B4-E299-422F-AC67-9EBEF7895E14}" srcOrd="0" destOrd="0" presId="urn:microsoft.com/office/officeart/2005/8/layout/venn3"/>
    <dgm:cxn modelId="{CB2651FC-A973-4AC3-AD14-21E599B13452}" type="presParOf" srcId="{DF894EAB-6DB0-4AD1-8D34-F4092E3B580C}" destId="{21EB963C-BF27-40D3-B552-8950B8C80DD9}" srcOrd="1" destOrd="0" presId="urn:microsoft.com/office/officeart/2005/8/layout/venn3"/>
    <dgm:cxn modelId="{6D3771B4-78C4-496D-A9B7-58174FFA0331}" type="presParOf" srcId="{DF894EAB-6DB0-4AD1-8D34-F4092E3B580C}" destId="{655B121C-5215-4F3E-A41E-97667871709E}" srcOrd="2" destOrd="0" presId="urn:microsoft.com/office/officeart/2005/8/layout/venn3"/>
    <dgm:cxn modelId="{F437DBA6-F6A5-4130-92D5-8AF21BA813A7}" type="presParOf" srcId="{DF894EAB-6DB0-4AD1-8D34-F4092E3B580C}" destId="{3426225F-F964-44B9-BBF6-5660503F77FD}" srcOrd="3" destOrd="0" presId="urn:microsoft.com/office/officeart/2005/8/layout/venn3"/>
    <dgm:cxn modelId="{2F5EE896-05BA-449A-88EF-8E2960DB8743}" type="presParOf" srcId="{DF894EAB-6DB0-4AD1-8D34-F4092E3B580C}" destId="{0E0CFF6B-F4DE-431E-A17F-8F258939AD1D}"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84005-C1F8-4228-B802-5AE49857E7D6}">
      <dsp:nvSpPr>
        <dsp:cNvPr id="0" name=""/>
        <dsp:cNvSpPr/>
      </dsp:nvSpPr>
      <dsp:spPr>
        <a:xfrm>
          <a:off x="0" y="549165"/>
          <a:ext cx="8239729" cy="732220"/>
        </a:xfrm>
        <a:prstGeom prst="notchedRightArrow">
          <a:avLst/>
        </a:prstGeom>
        <a:solidFill>
          <a:schemeClr val="accent1">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2B0F6463-9E51-4CA4-8B07-436BBBDE4C4D}">
      <dsp:nvSpPr>
        <dsp:cNvPr id="0" name=""/>
        <dsp:cNvSpPr/>
      </dsp:nvSpPr>
      <dsp:spPr>
        <a:xfrm>
          <a:off x="3523" y="0"/>
          <a:ext cx="1926191" cy="732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smtClean="0">
              <a:latin typeface="Comic Sans MS" panose="030F0702030302020204" pitchFamily="66" charset="0"/>
            </a:rPr>
            <a:t>Asymptomatic</a:t>
          </a:r>
          <a:endParaRPr lang="en-US" sz="1600" kern="1200" dirty="0">
            <a:latin typeface="Comic Sans MS" panose="030F0702030302020204" pitchFamily="66" charset="0"/>
          </a:endParaRPr>
        </a:p>
      </dsp:txBody>
      <dsp:txXfrm>
        <a:off x="3523" y="0"/>
        <a:ext cx="1926191" cy="732220"/>
      </dsp:txXfrm>
    </dsp:sp>
    <dsp:sp modelId="{42A0B92F-7274-472B-9D10-0E32D08C1A7C}">
      <dsp:nvSpPr>
        <dsp:cNvPr id="0" name=""/>
        <dsp:cNvSpPr/>
      </dsp:nvSpPr>
      <dsp:spPr>
        <a:xfrm>
          <a:off x="875091" y="823748"/>
          <a:ext cx="183055" cy="183055"/>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759FF979-C43E-4716-AB91-39C34693DC3E}">
      <dsp:nvSpPr>
        <dsp:cNvPr id="0" name=""/>
        <dsp:cNvSpPr/>
      </dsp:nvSpPr>
      <dsp:spPr>
        <a:xfrm>
          <a:off x="1994982" y="1098331"/>
          <a:ext cx="1305361" cy="732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smtClean="0">
              <a:latin typeface="Comic Sans MS" panose="030F0702030302020204" pitchFamily="66" charset="0"/>
            </a:rPr>
            <a:t>Mild</a:t>
          </a:r>
          <a:endParaRPr lang="en-US" sz="1600" kern="1200" dirty="0">
            <a:latin typeface="Comic Sans MS" panose="030F0702030302020204" pitchFamily="66" charset="0"/>
          </a:endParaRPr>
        </a:p>
      </dsp:txBody>
      <dsp:txXfrm>
        <a:off x="1994982" y="1098331"/>
        <a:ext cx="1305361" cy="732220"/>
      </dsp:txXfrm>
    </dsp:sp>
    <dsp:sp modelId="{EDA0742E-D8FF-4E20-9E06-F90F5A108642}">
      <dsp:nvSpPr>
        <dsp:cNvPr id="0" name=""/>
        <dsp:cNvSpPr/>
      </dsp:nvSpPr>
      <dsp:spPr>
        <a:xfrm>
          <a:off x="2556135" y="823748"/>
          <a:ext cx="183055" cy="183055"/>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4E40F09-E776-4E14-9C82-37ACEC3C9033}">
      <dsp:nvSpPr>
        <dsp:cNvPr id="0" name=""/>
        <dsp:cNvSpPr/>
      </dsp:nvSpPr>
      <dsp:spPr>
        <a:xfrm>
          <a:off x="3365612" y="0"/>
          <a:ext cx="1305361" cy="732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smtClean="0">
              <a:latin typeface="Comic Sans MS" panose="030F0702030302020204" pitchFamily="66" charset="0"/>
            </a:rPr>
            <a:t>Moderate</a:t>
          </a:r>
          <a:endParaRPr lang="en-US" sz="1600" kern="1200" dirty="0">
            <a:latin typeface="Comic Sans MS" panose="030F0702030302020204" pitchFamily="66" charset="0"/>
          </a:endParaRPr>
        </a:p>
      </dsp:txBody>
      <dsp:txXfrm>
        <a:off x="3365612" y="0"/>
        <a:ext cx="1305361" cy="732220"/>
      </dsp:txXfrm>
    </dsp:sp>
    <dsp:sp modelId="{8E31A507-35E1-4B96-9B2E-2A8A57B5341B}">
      <dsp:nvSpPr>
        <dsp:cNvPr id="0" name=""/>
        <dsp:cNvSpPr/>
      </dsp:nvSpPr>
      <dsp:spPr>
        <a:xfrm>
          <a:off x="3926765" y="823748"/>
          <a:ext cx="183055" cy="183055"/>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B17EA07-DDE7-4843-A933-C77DA3CAA0F9}">
      <dsp:nvSpPr>
        <dsp:cNvPr id="0" name=""/>
        <dsp:cNvSpPr/>
      </dsp:nvSpPr>
      <dsp:spPr>
        <a:xfrm>
          <a:off x="4736241" y="1098331"/>
          <a:ext cx="1305361" cy="732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smtClean="0">
              <a:latin typeface="Comic Sans MS" panose="030F0702030302020204" pitchFamily="66" charset="0"/>
            </a:rPr>
            <a:t>Severe</a:t>
          </a:r>
          <a:endParaRPr lang="en-US" sz="1600" kern="1200" dirty="0" smtClean="0">
            <a:latin typeface="Comic Sans MS" panose="030F0702030302020204" pitchFamily="66" charset="0"/>
          </a:endParaRPr>
        </a:p>
      </dsp:txBody>
      <dsp:txXfrm>
        <a:off x="4736241" y="1098331"/>
        <a:ext cx="1305361" cy="732220"/>
      </dsp:txXfrm>
    </dsp:sp>
    <dsp:sp modelId="{20607112-44C6-46FD-9CC5-7DD6007B1BA3}">
      <dsp:nvSpPr>
        <dsp:cNvPr id="0" name=""/>
        <dsp:cNvSpPr/>
      </dsp:nvSpPr>
      <dsp:spPr>
        <a:xfrm>
          <a:off x="5297394" y="823748"/>
          <a:ext cx="183055" cy="183055"/>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31391CD-B967-495E-B421-990C29B9106A}">
      <dsp:nvSpPr>
        <dsp:cNvPr id="0" name=""/>
        <dsp:cNvSpPr/>
      </dsp:nvSpPr>
      <dsp:spPr>
        <a:xfrm>
          <a:off x="6106871" y="0"/>
          <a:ext cx="1305361" cy="732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smtClean="0">
              <a:latin typeface="Comic Sans MS" panose="030F0702030302020204" pitchFamily="66" charset="0"/>
            </a:rPr>
            <a:t>Critical</a:t>
          </a:r>
          <a:endParaRPr lang="en-US" sz="1600" kern="1200" dirty="0" smtClean="0">
            <a:latin typeface="Comic Sans MS" panose="030F0702030302020204" pitchFamily="66" charset="0"/>
          </a:endParaRPr>
        </a:p>
      </dsp:txBody>
      <dsp:txXfrm>
        <a:off x="6106871" y="0"/>
        <a:ext cx="1305361" cy="732220"/>
      </dsp:txXfrm>
    </dsp:sp>
    <dsp:sp modelId="{3B581448-FF41-4AE9-9DDC-93E1146B727A}">
      <dsp:nvSpPr>
        <dsp:cNvPr id="0" name=""/>
        <dsp:cNvSpPr/>
      </dsp:nvSpPr>
      <dsp:spPr>
        <a:xfrm>
          <a:off x="6668024" y="823748"/>
          <a:ext cx="183055" cy="183055"/>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923EC-F2D4-43FC-9983-98E180D68D1A}">
      <dsp:nvSpPr>
        <dsp:cNvPr id="0" name=""/>
        <dsp:cNvSpPr/>
      </dsp:nvSpPr>
      <dsp:spPr>
        <a:xfrm rot="5400000">
          <a:off x="4447730" y="-1539229"/>
          <a:ext cx="1414250" cy="4851628"/>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smtClean="0">
              <a:solidFill>
                <a:schemeClr val="bg1"/>
              </a:solidFill>
              <a:effectLst/>
              <a:latin typeface="Comic Sans MS" panose="030F0702030302020204" pitchFamily="66" charset="0"/>
            </a:rPr>
            <a:t>Contain the disease spread quite quickly as seen in Singapore, for example where isolation and testing were put in place within a very short space of the infection being suspected as being present in the country.</a:t>
          </a:r>
          <a:endParaRPr lang="en-US" sz="1600" kern="1200" dirty="0">
            <a:solidFill>
              <a:schemeClr val="bg1"/>
            </a:solidFill>
            <a:latin typeface="Comic Sans MS" panose="030F0702030302020204" pitchFamily="66" charset="0"/>
          </a:endParaRPr>
        </a:p>
      </dsp:txBody>
      <dsp:txXfrm rot="-5400000">
        <a:off x="2729041" y="248498"/>
        <a:ext cx="4782590" cy="1276174"/>
      </dsp:txXfrm>
    </dsp:sp>
    <dsp:sp modelId="{19EA6067-79A1-4510-BE3F-5499576E62EA}">
      <dsp:nvSpPr>
        <dsp:cNvPr id="0" name=""/>
        <dsp:cNvSpPr/>
      </dsp:nvSpPr>
      <dsp:spPr>
        <a:xfrm>
          <a:off x="0" y="2678"/>
          <a:ext cx="2729041" cy="176781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bg1"/>
              </a:solidFill>
              <a:effectLst/>
              <a:latin typeface="Comic Sans MS" panose="030F0702030302020204" pitchFamily="66" charset="0"/>
            </a:rPr>
            <a:t>Dental practices remain open but there are screening activities and additional cross-infection measures</a:t>
          </a:r>
          <a:endParaRPr lang="en-US" sz="1400" kern="1200" dirty="0">
            <a:solidFill>
              <a:schemeClr val="bg1"/>
            </a:solidFill>
            <a:latin typeface="Comic Sans MS" panose="030F0702030302020204" pitchFamily="66" charset="0"/>
          </a:endParaRPr>
        </a:p>
      </dsp:txBody>
      <dsp:txXfrm>
        <a:off x="86298" y="88976"/>
        <a:ext cx="2556445" cy="1595217"/>
      </dsp:txXfrm>
    </dsp:sp>
    <dsp:sp modelId="{C5A3C88B-98A9-4B72-9AC1-F8944FC8CB84}">
      <dsp:nvSpPr>
        <dsp:cNvPr id="0" name=""/>
        <dsp:cNvSpPr/>
      </dsp:nvSpPr>
      <dsp:spPr>
        <a:xfrm rot="5400000">
          <a:off x="4447730" y="316975"/>
          <a:ext cx="1414250" cy="4851628"/>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smtClean="0">
              <a:solidFill>
                <a:schemeClr val="bg1"/>
              </a:solidFill>
              <a:effectLst/>
              <a:latin typeface="Comic Sans MS" panose="030F0702030302020204" pitchFamily="66" charset="0"/>
            </a:rPr>
            <a:t>Such as the UK, have all cases triaged by telephone and attending only for very basic treatment in designated </a:t>
          </a:r>
          <a:r>
            <a:rPr lang="en-US" sz="1600" b="0" kern="1200" dirty="0" err="1" smtClean="0">
              <a:solidFill>
                <a:schemeClr val="bg1"/>
              </a:solidFill>
              <a:effectLst/>
              <a:latin typeface="Comic Sans MS" panose="030F0702030302020204" pitchFamily="66" charset="0"/>
            </a:rPr>
            <a:t>centres</a:t>
          </a:r>
          <a:endParaRPr lang="en-US" sz="1600" kern="1200" dirty="0">
            <a:solidFill>
              <a:schemeClr val="bg1"/>
            </a:solidFill>
            <a:latin typeface="Comic Sans MS" panose="030F0702030302020204" pitchFamily="66" charset="0"/>
          </a:endParaRPr>
        </a:p>
      </dsp:txBody>
      <dsp:txXfrm rot="-5400000">
        <a:off x="2729041" y="2104702"/>
        <a:ext cx="4782590" cy="1276174"/>
      </dsp:txXfrm>
    </dsp:sp>
    <dsp:sp modelId="{9BA22C09-BA26-42CE-8D30-B25D14E3C8F3}">
      <dsp:nvSpPr>
        <dsp:cNvPr id="0" name=""/>
        <dsp:cNvSpPr/>
      </dsp:nvSpPr>
      <dsp:spPr>
        <a:xfrm>
          <a:off x="0" y="1858882"/>
          <a:ext cx="2729041" cy="176781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bg1"/>
              </a:solidFill>
              <a:effectLst/>
              <a:latin typeface="Comic Sans MS" panose="030F0702030302020204" pitchFamily="66" charset="0"/>
            </a:rPr>
            <a:t>Closed all dental practices</a:t>
          </a:r>
          <a:endParaRPr lang="en-US" sz="1400" kern="1200" dirty="0">
            <a:solidFill>
              <a:schemeClr val="bg1"/>
            </a:solidFill>
            <a:latin typeface="Comic Sans MS" panose="030F0702030302020204" pitchFamily="66" charset="0"/>
          </a:endParaRPr>
        </a:p>
      </dsp:txBody>
      <dsp:txXfrm>
        <a:off x="86298" y="1945180"/>
        <a:ext cx="2556445" cy="1595217"/>
      </dsp:txXfrm>
    </dsp:sp>
    <dsp:sp modelId="{498619B9-E1DA-445D-B357-A0DD4EC5D019}">
      <dsp:nvSpPr>
        <dsp:cNvPr id="0" name=""/>
        <dsp:cNvSpPr/>
      </dsp:nvSpPr>
      <dsp:spPr>
        <a:xfrm rot="5400000">
          <a:off x="4447730" y="2173179"/>
          <a:ext cx="1414250" cy="4851628"/>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solidFill>
                <a:schemeClr val="bg1"/>
              </a:solidFill>
              <a:latin typeface="Comic Sans MS" panose="030F0702030302020204" pitchFamily="66" charset="0"/>
            </a:rPr>
            <a:t>In Brazil, The National Health Surveillance Agency (ANVISA)</a:t>
          </a:r>
          <a:endParaRPr lang="en-US" sz="1600" kern="1200" dirty="0">
            <a:solidFill>
              <a:schemeClr val="bg1"/>
            </a:solidFill>
            <a:latin typeface="Comic Sans MS" panose="030F0702030302020204" pitchFamily="66" charset="0"/>
          </a:endParaRPr>
        </a:p>
      </dsp:txBody>
      <dsp:txXfrm rot="-5400000">
        <a:off x="2729041" y="3960906"/>
        <a:ext cx="4782590" cy="1276174"/>
      </dsp:txXfrm>
    </dsp:sp>
    <dsp:sp modelId="{BE344FF2-8B9B-4EB1-B336-AD0A8FB1FA64}">
      <dsp:nvSpPr>
        <dsp:cNvPr id="0" name=""/>
        <dsp:cNvSpPr/>
      </dsp:nvSpPr>
      <dsp:spPr>
        <a:xfrm>
          <a:off x="0" y="3715086"/>
          <a:ext cx="2729041" cy="176781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Comic Sans MS" panose="030F0702030302020204" pitchFamily="66" charset="0"/>
            </a:rPr>
            <a:t>Only emergency</a:t>
          </a:r>
        </a:p>
        <a:p>
          <a:pPr lvl="0" algn="ctr" defTabSz="622300">
            <a:lnSpc>
              <a:spcPct val="90000"/>
            </a:lnSpc>
            <a:spcBef>
              <a:spcPct val="0"/>
            </a:spcBef>
            <a:spcAft>
              <a:spcPct val="35000"/>
            </a:spcAft>
          </a:pPr>
          <a:r>
            <a:rPr lang="en-US" sz="1400" kern="1200" dirty="0" smtClean="0">
              <a:solidFill>
                <a:schemeClr val="bg1"/>
              </a:solidFill>
              <a:latin typeface="Comic Sans MS" panose="030F0702030302020204" pitchFamily="66" charset="0"/>
            </a:rPr>
            <a:t>And urgent dental care should be performed (from 20 march 2020), and all private offices have to stop elective treatments.</a:t>
          </a:r>
          <a:endParaRPr lang="en-US" sz="1400" kern="1200" dirty="0" smtClean="0">
            <a:solidFill>
              <a:schemeClr val="bg1"/>
            </a:solidFill>
            <a:latin typeface="Comic Sans MS" panose="030F0702030302020204" pitchFamily="66" charset="0"/>
          </a:endParaRPr>
        </a:p>
      </dsp:txBody>
      <dsp:txXfrm>
        <a:off x="86298" y="3801384"/>
        <a:ext cx="2556445" cy="15952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6C355-813C-4B27-910A-3B63E5770728}">
      <dsp:nvSpPr>
        <dsp:cNvPr id="0" name=""/>
        <dsp:cNvSpPr/>
      </dsp:nvSpPr>
      <dsp:spPr>
        <a:xfrm>
          <a:off x="4958727" y="613175"/>
          <a:ext cx="1624286" cy="162458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8C332E-3C5E-4560-8E8E-3A33260F1A97}">
      <dsp:nvSpPr>
        <dsp:cNvPr id="0" name=""/>
        <dsp:cNvSpPr/>
      </dsp:nvSpPr>
      <dsp:spPr>
        <a:xfrm>
          <a:off x="5012659" y="667337"/>
          <a:ext cx="1516423" cy="1516261"/>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0" i="0" u="none" strike="noStrike" kern="1200" baseline="0" dirty="0" smtClean="0">
              <a:solidFill>
                <a:schemeClr val="bg1"/>
              </a:solidFill>
              <a:latin typeface="Comic Sans MS" panose="030F0702030302020204" pitchFamily="66" charset="0"/>
              <a:ea typeface="+mn-ea"/>
              <a:cs typeface="+mn-cs"/>
            </a:rPr>
            <a:t>831 (38.8%)</a:t>
          </a:r>
        </a:p>
        <a:p>
          <a:pPr lvl="0" algn="ctr" defTabSz="533400">
            <a:lnSpc>
              <a:spcPct val="90000"/>
            </a:lnSpc>
            <a:spcBef>
              <a:spcPct val="0"/>
            </a:spcBef>
            <a:spcAft>
              <a:spcPct val="35000"/>
            </a:spcAft>
          </a:pPr>
          <a:r>
            <a:rPr lang="en-US" sz="1200" b="0" i="0" u="none" strike="noStrike" kern="1200" baseline="0" dirty="0" smtClean="0">
              <a:solidFill>
                <a:schemeClr val="bg1"/>
              </a:solidFill>
              <a:latin typeface="Comic Sans MS" panose="030F0702030302020204" pitchFamily="66" charset="0"/>
              <a:ea typeface="+mn-ea"/>
              <a:cs typeface="+mn-cs"/>
            </a:rPr>
            <a:t>Moderate cases </a:t>
          </a:r>
          <a:endParaRPr lang="en-US" sz="1200" kern="1200" dirty="0">
            <a:solidFill>
              <a:schemeClr val="bg1"/>
            </a:solidFill>
            <a:latin typeface="Comic Sans MS" panose="030F0702030302020204" pitchFamily="66" charset="0"/>
          </a:endParaRPr>
        </a:p>
      </dsp:txBody>
      <dsp:txXfrm>
        <a:off x="5229442" y="883987"/>
        <a:ext cx="1082857" cy="1082962"/>
      </dsp:txXfrm>
    </dsp:sp>
    <dsp:sp modelId="{1B8EF6A5-85BB-4CB6-B89D-1C0FC772B0BB}">
      <dsp:nvSpPr>
        <dsp:cNvPr id="0" name=""/>
        <dsp:cNvSpPr/>
      </dsp:nvSpPr>
      <dsp:spPr>
        <a:xfrm rot="2700000">
          <a:off x="3281937" y="615139"/>
          <a:ext cx="1620373" cy="1620373"/>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66EF1-C5B9-4D8C-99C3-0E1CFA2ED11C}">
      <dsp:nvSpPr>
        <dsp:cNvPr id="0" name=""/>
        <dsp:cNvSpPr/>
      </dsp:nvSpPr>
      <dsp:spPr>
        <a:xfrm>
          <a:off x="3333913" y="667337"/>
          <a:ext cx="1516423" cy="1516261"/>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0" i="0" u="none" strike="noStrike" kern="1200" baseline="0" dirty="0" smtClean="0">
              <a:solidFill>
                <a:schemeClr val="bg1"/>
              </a:solidFill>
              <a:latin typeface="Comic Sans MS" panose="030F0702030302020204" pitchFamily="66" charset="0"/>
              <a:ea typeface="+mn-ea"/>
              <a:cs typeface="+mn-cs"/>
            </a:rPr>
            <a:t>1091 (50.9%) </a:t>
          </a:r>
        </a:p>
        <a:p>
          <a:pPr lvl="0" algn="ctr" defTabSz="533400">
            <a:lnSpc>
              <a:spcPct val="90000"/>
            </a:lnSpc>
            <a:spcBef>
              <a:spcPct val="0"/>
            </a:spcBef>
            <a:spcAft>
              <a:spcPct val="35000"/>
            </a:spcAft>
          </a:pPr>
          <a:r>
            <a:rPr lang="en-US" sz="1200" b="0" i="0" u="none" strike="noStrike" kern="1200" baseline="0" dirty="0" smtClean="0">
              <a:solidFill>
                <a:schemeClr val="bg1"/>
              </a:solidFill>
              <a:latin typeface="Comic Sans MS" panose="030F0702030302020204" pitchFamily="66" charset="0"/>
              <a:ea typeface="+mn-ea"/>
              <a:cs typeface="+mn-cs"/>
            </a:rPr>
            <a:t>Mild cases</a:t>
          </a:r>
          <a:endParaRPr lang="en-US" sz="1200" kern="1200" dirty="0">
            <a:solidFill>
              <a:schemeClr val="bg1"/>
            </a:solidFill>
            <a:latin typeface="Comic Sans MS" panose="030F0702030302020204" pitchFamily="66" charset="0"/>
          </a:endParaRPr>
        </a:p>
      </dsp:txBody>
      <dsp:txXfrm>
        <a:off x="3550695" y="883987"/>
        <a:ext cx="1082857" cy="1082962"/>
      </dsp:txXfrm>
    </dsp:sp>
    <dsp:sp modelId="{1C7E039E-B0D2-461C-9A6A-67521F1C0053}">
      <dsp:nvSpPr>
        <dsp:cNvPr id="0" name=""/>
        <dsp:cNvSpPr/>
      </dsp:nvSpPr>
      <dsp:spPr>
        <a:xfrm rot="2700000">
          <a:off x="1603191" y="615139"/>
          <a:ext cx="1620373" cy="1620373"/>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2EAEF2-84F1-45FB-9754-7A7B8A93CC62}">
      <dsp:nvSpPr>
        <dsp:cNvPr id="0" name=""/>
        <dsp:cNvSpPr/>
      </dsp:nvSpPr>
      <dsp:spPr>
        <a:xfrm>
          <a:off x="1655166" y="667337"/>
          <a:ext cx="1516423" cy="1516261"/>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0" i="0" u="none" strike="noStrike" kern="1200" baseline="0" dirty="0" smtClean="0">
              <a:solidFill>
                <a:schemeClr val="bg1"/>
              </a:solidFill>
              <a:latin typeface="Comic Sans MS" panose="030F0702030302020204" pitchFamily="66" charset="0"/>
              <a:ea typeface="+mn-ea"/>
              <a:cs typeface="+mn-cs"/>
            </a:rPr>
            <a:t>94 (4.4%)</a:t>
          </a:r>
        </a:p>
        <a:p>
          <a:pPr lvl="0" algn="ctr" defTabSz="533400">
            <a:lnSpc>
              <a:spcPct val="90000"/>
            </a:lnSpc>
            <a:spcBef>
              <a:spcPct val="0"/>
            </a:spcBef>
            <a:spcAft>
              <a:spcPct val="35000"/>
            </a:spcAft>
          </a:pPr>
          <a:r>
            <a:rPr lang="en-US" sz="1200" b="0" i="0" u="none" strike="noStrike" kern="1200" baseline="0" dirty="0" smtClean="0">
              <a:solidFill>
                <a:schemeClr val="bg1"/>
              </a:solidFill>
              <a:latin typeface="Comic Sans MS" panose="030F0702030302020204" pitchFamily="66" charset="0"/>
              <a:ea typeface="+mn-ea"/>
              <a:cs typeface="+mn-cs"/>
            </a:rPr>
            <a:t>Asymptomatic </a:t>
          </a:r>
          <a:endParaRPr lang="en-US" sz="1200" kern="1200" dirty="0">
            <a:solidFill>
              <a:schemeClr val="bg1"/>
            </a:solidFill>
            <a:latin typeface="Comic Sans MS" panose="030F0702030302020204" pitchFamily="66" charset="0"/>
          </a:endParaRPr>
        </a:p>
      </dsp:txBody>
      <dsp:txXfrm>
        <a:off x="1871949" y="883987"/>
        <a:ext cx="1082857" cy="1082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9F322-73E5-4D63-AE50-6D98328B39B3}">
      <dsp:nvSpPr>
        <dsp:cNvPr id="0" name=""/>
        <dsp:cNvSpPr/>
      </dsp:nvSpPr>
      <dsp:spPr>
        <a:xfrm>
          <a:off x="5982564" y="631997"/>
          <a:ext cx="1674369" cy="167445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54CF14-BF57-4290-A331-392C8180031F}">
      <dsp:nvSpPr>
        <dsp:cNvPr id="0" name=""/>
        <dsp:cNvSpPr/>
      </dsp:nvSpPr>
      <dsp:spPr>
        <a:xfrm>
          <a:off x="6007775" y="687822"/>
          <a:ext cx="1563080" cy="1562805"/>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Comic Sans MS" panose="030F0702030302020204" pitchFamily="66" charset="0"/>
            </a:rPr>
            <a:t>12 patients</a:t>
          </a:r>
        </a:p>
        <a:p>
          <a:pPr lvl="0" algn="ctr" defTabSz="533400">
            <a:lnSpc>
              <a:spcPct val="90000"/>
            </a:lnSpc>
            <a:spcBef>
              <a:spcPct val="0"/>
            </a:spcBef>
            <a:spcAft>
              <a:spcPct val="35000"/>
            </a:spcAft>
          </a:pPr>
          <a:r>
            <a:rPr lang="en-US" sz="1200" kern="1200" dirty="0" smtClean="0">
              <a:solidFill>
                <a:schemeClr val="bg1"/>
              </a:solidFill>
              <a:latin typeface="Comic Sans MS" panose="030F0702030302020204" pitchFamily="66" charset="0"/>
            </a:rPr>
            <a:t> +</a:t>
          </a:r>
          <a:r>
            <a:rPr lang="en-US" sz="1200" kern="1200" dirty="0" err="1" smtClean="0">
              <a:solidFill>
                <a:schemeClr val="bg1"/>
              </a:solidFill>
              <a:latin typeface="Comic Sans MS" panose="030F0702030302020204" pitchFamily="66" charset="0"/>
            </a:rPr>
            <a:t>ve</a:t>
          </a:r>
          <a:r>
            <a:rPr lang="en-US" sz="1200" kern="1200" dirty="0" smtClean="0">
              <a:solidFill>
                <a:schemeClr val="bg1"/>
              </a:solidFill>
              <a:latin typeface="Comic Sans MS" panose="030F0702030302020204" pitchFamily="66" charset="0"/>
            </a:rPr>
            <a:t> Pneumonia radiographs</a:t>
          </a:r>
        </a:p>
        <a:p>
          <a:pPr lvl="0" algn="ctr" defTabSz="533400">
            <a:lnSpc>
              <a:spcPct val="90000"/>
            </a:lnSpc>
            <a:spcBef>
              <a:spcPct val="0"/>
            </a:spcBef>
            <a:spcAft>
              <a:spcPct val="35000"/>
            </a:spcAft>
          </a:pPr>
          <a:r>
            <a:rPr lang="en-US" sz="1200" kern="1200" dirty="0" smtClean="0">
              <a:solidFill>
                <a:schemeClr val="bg1"/>
              </a:solidFill>
              <a:latin typeface="Comic Sans MS" panose="030F0702030302020204" pitchFamily="66" charset="0"/>
            </a:rPr>
            <a:t>No symptoms</a:t>
          </a:r>
          <a:endParaRPr lang="en-US" sz="1200" kern="1200" dirty="0">
            <a:solidFill>
              <a:schemeClr val="bg1"/>
            </a:solidFill>
            <a:latin typeface="Comic Sans MS" panose="030F0702030302020204" pitchFamily="66" charset="0"/>
          </a:endParaRPr>
        </a:p>
      </dsp:txBody>
      <dsp:txXfrm>
        <a:off x="6231072" y="911122"/>
        <a:ext cx="1116485" cy="1116205"/>
      </dsp:txXfrm>
    </dsp:sp>
    <dsp:sp modelId="{A4533B9E-7136-476D-A49E-62833FD42896}">
      <dsp:nvSpPr>
        <dsp:cNvPr id="0" name=""/>
        <dsp:cNvSpPr/>
      </dsp:nvSpPr>
      <dsp:spPr>
        <a:xfrm rot="2700000">
          <a:off x="4244996" y="631879"/>
          <a:ext cx="1674397" cy="1674397"/>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6AC03-AD7F-4141-B339-587E98A1039F}">
      <dsp:nvSpPr>
        <dsp:cNvPr id="0" name=""/>
        <dsp:cNvSpPr/>
      </dsp:nvSpPr>
      <dsp:spPr>
        <a:xfrm>
          <a:off x="4308194" y="687822"/>
          <a:ext cx="1563080" cy="1562805"/>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Comic Sans MS" panose="030F0702030302020204" pitchFamily="66" charset="0"/>
            </a:rPr>
            <a:t>15.8%</a:t>
          </a:r>
        </a:p>
        <a:p>
          <a:pPr lvl="0" algn="ctr" defTabSz="533400">
            <a:lnSpc>
              <a:spcPct val="90000"/>
            </a:lnSpc>
            <a:spcBef>
              <a:spcPct val="0"/>
            </a:spcBef>
            <a:spcAft>
              <a:spcPct val="35000"/>
            </a:spcAft>
          </a:pPr>
          <a:r>
            <a:rPr lang="en-US" sz="1200" kern="1200" dirty="0" smtClean="0">
              <a:solidFill>
                <a:schemeClr val="bg1"/>
              </a:solidFill>
              <a:latin typeface="Comic Sans MS" panose="030F0702030302020204" pitchFamily="66" charset="0"/>
            </a:rPr>
            <a:t>No symptoms</a:t>
          </a:r>
          <a:endParaRPr lang="en-US" sz="1200" kern="1200" dirty="0">
            <a:solidFill>
              <a:schemeClr val="bg1"/>
            </a:solidFill>
            <a:latin typeface="Comic Sans MS" panose="030F0702030302020204" pitchFamily="66" charset="0"/>
          </a:endParaRPr>
        </a:p>
      </dsp:txBody>
      <dsp:txXfrm>
        <a:off x="4531491" y="911122"/>
        <a:ext cx="1116485" cy="1116205"/>
      </dsp:txXfrm>
    </dsp:sp>
    <dsp:sp modelId="{1B8EF6A5-85BB-4CB6-B89D-1C0FC772B0BB}">
      <dsp:nvSpPr>
        <dsp:cNvPr id="0" name=""/>
        <dsp:cNvSpPr/>
      </dsp:nvSpPr>
      <dsp:spPr>
        <a:xfrm rot="2700000">
          <a:off x="2521802" y="631879"/>
          <a:ext cx="1674397" cy="1674397"/>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66EF1-C5B9-4D8C-99C3-0E1CFA2ED11C}">
      <dsp:nvSpPr>
        <dsp:cNvPr id="0" name=""/>
        <dsp:cNvSpPr/>
      </dsp:nvSpPr>
      <dsp:spPr>
        <a:xfrm>
          <a:off x="2577820" y="687822"/>
          <a:ext cx="1563080" cy="1562805"/>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Comic Sans MS" panose="030F0702030302020204" pitchFamily="66" charset="0"/>
            </a:rPr>
            <a:t>Cough &amp; erythema</a:t>
          </a:r>
          <a:endParaRPr lang="en-US" sz="1200" kern="1200" dirty="0">
            <a:solidFill>
              <a:schemeClr val="bg1"/>
            </a:solidFill>
            <a:latin typeface="Comic Sans MS" panose="030F0702030302020204" pitchFamily="66" charset="0"/>
          </a:endParaRPr>
        </a:p>
      </dsp:txBody>
      <dsp:txXfrm>
        <a:off x="2801117" y="911122"/>
        <a:ext cx="1116485" cy="1116205"/>
      </dsp:txXfrm>
    </dsp:sp>
    <dsp:sp modelId="{1C7E039E-B0D2-461C-9A6A-67521F1C0053}">
      <dsp:nvSpPr>
        <dsp:cNvPr id="0" name=""/>
        <dsp:cNvSpPr/>
      </dsp:nvSpPr>
      <dsp:spPr>
        <a:xfrm rot="2700000">
          <a:off x="791428" y="631879"/>
          <a:ext cx="1674397" cy="1674397"/>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2EAEF2-84F1-45FB-9754-7A7B8A93CC62}">
      <dsp:nvSpPr>
        <dsp:cNvPr id="0" name=""/>
        <dsp:cNvSpPr/>
      </dsp:nvSpPr>
      <dsp:spPr>
        <a:xfrm>
          <a:off x="847446" y="687822"/>
          <a:ext cx="1563080" cy="1562805"/>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Comic Sans MS" panose="030F0702030302020204" pitchFamily="66" charset="0"/>
            </a:rPr>
            <a:t>41.5%</a:t>
          </a:r>
        </a:p>
        <a:p>
          <a:pPr lvl="0" algn="ctr" defTabSz="533400">
            <a:lnSpc>
              <a:spcPct val="90000"/>
            </a:lnSpc>
            <a:spcBef>
              <a:spcPct val="0"/>
            </a:spcBef>
            <a:spcAft>
              <a:spcPct val="35000"/>
            </a:spcAft>
          </a:pPr>
          <a:r>
            <a:rPr lang="en-US" sz="1200" kern="1200" dirty="0" smtClean="0">
              <a:solidFill>
                <a:schemeClr val="bg1"/>
              </a:solidFill>
              <a:latin typeface="Comic Sans MS" panose="030F0702030302020204" pitchFamily="66" charset="0"/>
            </a:rPr>
            <a:t>fever</a:t>
          </a:r>
          <a:endParaRPr lang="en-US" sz="1200" kern="1200" dirty="0">
            <a:solidFill>
              <a:schemeClr val="bg1"/>
            </a:solidFill>
            <a:latin typeface="Comic Sans MS" panose="030F0702030302020204" pitchFamily="66" charset="0"/>
          </a:endParaRPr>
        </a:p>
      </dsp:txBody>
      <dsp:txXfrm>
        <a:off x="1070743" y="911122"/>
        <a:ext cx="1116485" cy="11162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AD5B5-A08B-4445-82D9-BBD19E6AC4EF}">
      <dsp:nvSpPr>
        <dsp:cNvPr id="0" name=""/>
        <dsp:cNvSpPr/>
      </dsp:nvSpPr>
      <dsp:spPr>
        <a:xfrm>
          <a:off x="2033922" y="63019"/>
          <a:ext cx="3024933" cy="3024933"/>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en-US" sz="3300" b="1" kern="1200" dirty="0" smtClean="0">
              <a:latin typeface="Segoe Print" panose="02000600000000000000" pitchFamily="2" charset="0"/>
            </a:rPr>
            <a:t>No aerosol</a:t>
          </a:r>
          <a:endParaRPr lang="en-US" sz="3300" b="1" kern="1200" dirty="0">
            <a:latin typeface="Segoe Print" panose="02000600000000000000" pitchFamily="2" charset="0"/>
          </a:endParaRPr>
        </a:p>
      </dsp:txBody>
      <dsp:txXfrm>
        <a:off x="2437246" y="592382"/>
        <a:ext cx="2218284" cy="1361220"/>
      </dsp:txXfrm>
    </dsp:sp>
    <dsp:sp modelId="{126CE295-47E0-4E62-A636-E089B67CE200}">
      <dsp:nvSpPr>
        <dsp:cNvPr id="0" name=""/>
        <dsp:cNvSpPr/>
      </dsp:nvSpPr>
      <dsp:spPr>
        <a:xfrm>
          <a:off x="3125419" y="1953602"/>
          <a:ext cx="3024933" cy="3024933"/>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en-US" sz="3300" b="1" kern="1200" dirty="0" smtClean="0">
              <a:latin typeface="Segoe Print" panose="02000600000000000000" pitchFamily="2" charset="0"/>
            </a:rPr>
            <a:t>Virtual visits</a:t>
          </a:r>
          <a:endParaRPr lang="en-US" sz="3300" b="1" kern="1200" dirty="0">
            <a:latin typeface="Segoe Print" panose="02000600000000000000" pitchFamily="2" charset="0"/>
          </a:endParaRPr>
        </a:p>
      </dsp:txBody>
      <dsp:txXfrm>
        <a:off x="4050544" y="2735044"/>
        <a:ext cx="1814960" cy="1663713"/>
      </dsp:txXfrm>
    </dsp:sp>
    <dsp:sp modelId="{0337F6E4-CD1B-4D63-9CC1-1D7AD6D1EB53}">
      <dsp:nvSpPr>
        <dsp:cNvPr id="0" name=""/>
        <dsp:cNvSpPr/>
      </dsp:nvSpPr>
      <dsp:spPr>
        <a:xfrm>
          <a:off x="942425" y="1953602"/>
          <a:ext cx="3024933" cy="3024933"/>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en-US" sz="3300" b="1" kern="1200" dirty="0" smtClean="0">
              <a:latin typeface="Segoe Print" panose="02000600000000000000" pitchFamily="2" charset="0"/>
            </a:rPr>
            <a:t>Aerosol</a:t>
          </a:r>
          <a:endParaRPr lang="en-US" sz="3300" b="1" kern="1200" dirty="0">
            <a:latin typeface="Segoe Print" panose="02000600000000000000" pitchFamily="2" charset="0"/>
          </a:endParaRPr>
        </a:p>
      </dsp:txBody>
      <dsp:txXfrm>
        <a:off x="1227273" y="2735044"/>
        <a:ext cx="1814960" cy="16637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023B4-E299-422F-AC67-9EBEF7895E14}">
      <dsp:nvSpPr>
        <dsp:cNvPr id="0" name=""/>
        <dsp:cNvSpPr/>
      </dsp:nvSpPr>
      <dsp:spPr>
        <a:xfrm>
          <a:off x="2678" y="860722"/>
          <a:ext cx="2342554" cy="234255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8919" tIns="25400" rIns="128919" bIns="25400" numCol="1" spcCol="1270" anchor="ctr" anchorCtr="0">
          <a:noAutofit/>
        </a:bodyPr>
        <a:lstStyle/>
        <a:p>
          <a:pPr lvl="0" algn="ctr" defTabSz="889000">
            <a:lnSpc>
              <a:spcPct val="90000"/>
            </a:lnSpc>
            <a:spcBef>
              <a:spcPct val="0"/>
            </a:spcBef>
            <a:spcAft>
              <a:spcPct val="35000"/>
            </a:spcAft>
          </a:pPr>
          <a:r>
            <a:rPr lang="en-US" sz="2000" b="0" i="0" u="none" strike="noStrike" kern="1200" baseline="0" dirty="0" smtClean="0">
              <a:solidFill>
                <a:schemeClr val="tx1"/>
              </a:solidFill>
              <a:latin typeface="Comic Sans MS" panose="030F0702030302020204" pitchFamily="66" charset="0"/>
              <a:ea typeface="+mn-ea"/>
              <a:cs typeface="+mn-cs"/>
            </a:rPr>
            <a:t>Mild cold-like illness</a:t>
          </a:r>
          <a:endParaRPr lang="en-US" sz="2000" kern="1200" dirty="0">
            <a:latin typeface="Comic Sans MS" panose="030F0702030302020204" pitchFamily="66" charset="0"/>
          </a:endParaRPr>
        </a:p>
      </dsp:txBody>
      <dsp:txXfrm>
        <a:off x="345737" y="1203781"/>
        <a:ext cx="1656436" cy="1656436"/>
      </dsp:txXfrm>
    </dsp:sp>
    <dsp:sp modelId="{655B121C-5215-4F3E-A41E-97667871709E}">
      <dsp:nvSpPr>
        <dsp:cNvPr id="0" name=""/>
        <dsp:cNvSpPr/>
      </dsp:nvSpPr>
      <dsp:spPr>
        <a:xfrm>
          <a:off x="1876722" y="860722"/>
          <a:ext cx="2342554" cy="234255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8919" tIns="25400" rIns="128919" bIns="25400" numCol="1" spcCol="1270" anchor="ctr" anchorCtr="0">
          <a:noAutofit/>
        </a:bodyPr>
        <a:lstStyle/>
        <a:p>
          <a:pPr lvl="0" algn="ctr" defTabSz="889000">
            <a:lnSpc>
              <a:spcPct val="90000"/>
            </a:lnSpc>
            <a:spcBef>
              <a:spcPct val="0"/>
            </a:spcBef>
            <a:spcAft>
              <a:spcPct val="35000"/>
            </a:spcAft>
          </a:pPr>
          <a:r>
            <a:rPr lang="en-US" sz="2000" b="0" i="0" u="none" strike="noStrike" kern="1200" baseline="0" dirty="0" smtClean="0">
              <a:solidFill>
                <a:schemeClr val="tx1"/>
              </a:solidFill>
              <a:latin typeface="Comic Sans MS" panose="030F0702030302020204" pitchFamily="66" charset="0"/>
              <a:ea typeface="+mn-ea"/>
              <a:cs typeface="+mn-cs"/>
            </a:rPr>
            <a:t>Moderate respiratory syndrome</a:t>
          </a:r>
          <a:endParaRPr lang="en-US" sz="2000" kern="1200" dirty="0">
            <a:latin typeface="Comic Sans MS" panose="030F0702030302020204" pitchFamily="66" charset="0"/>
          </a:endParaRPr>
        </a:p>
      </dsp:txBody>
      <dsp:txXfrm>
        <a:off x="2219781" y="1203781"/>
        <a:ext cx="1656436" cy="1656436"/>
      </dsp:txXfrm>
    </dsp:sp>
    <dsp:sp modelId="{0E0CFF6B-F4DE-431E-A17F-8F258939AD1D}">
      <dsp:nvSpPr>
        <dsp:cNvPr id="0" name=""/>
        <dsp:cNvSpPr/>
      </dsp:nvSpPr>
      <dsp:spPr>
        <a:xfrm>
          <a:off x="3750766" y="860722"/>
          <a:ext cx="2342554" cy="234255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28919" tIns="25400" rIns="128919" bIns="25400" numCol="1" spcCol="1270" anchor="ctr" anchorCtr="0">
          <a:noAutofit/>
        </a:bodyPr>
        <a:lstStyle/>
        <a:p>
          <a:pPr lvl="0" algn="ctr" defTabSz="889000">
            <a:lnSpc>
              <a:spcPct val="90000"/>
            </a:lnSpc>
            <a:spcBef>
              <a:spcPct val="0"/>
            </a:spcBef>
            <a:spcAft>
              <a:spcPct val="35000"/>
            </a:spcAft>
          </a:pPr>
          <a:r>
            <a:rPr lang="en-US" sz="2000" b="0" i="0" u="none" strike="noStrike" kern="1200" baseline="0" dirty="0" smtClean="0">
              <a:solidFill>
                <a:schemeClr val="tx1"/>
              </a:solidFill>
              <a:latin typeface="Comic Sans MS" panose="030F0702030302020204" pitchFamily="66" charset="0"/>
              <a:ea typeface="+mn-ea"/>
              <a:cs typeface="+mn-cs"/>
            </a:rPr>
            <a:t>Severe acute interstitial pneumonia </a:t>
          </a:r>
          <a:endParaRPr lang="en-US" sz="2000" kern="1200" dirty="0">
            <a:latin typeface="Comic Sans MS" panose="030F0702030302020204" pitchFamily="66" charset="0"/>
          </a:endParaRPr>
        </a:p>
      </dsp:txBody>
      <dsp:txXfrm>
        <a:off x="4093825" y="1203781"/>
        <a:ext cx="1656436" cy="16564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37C76-B563-40F9-9285-CEBCE2C9DBCC}" type="datetimeFigureOut">
              <a:rPr lang="en-US" smtClean="0"/>
              <a:t>7/14/2020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53655-C98E-41A0-B5E4-0750657FD94C}" type="slidenum">
              <a:rPr lang="en-US" smtClean="0"/>
              <a:t>‹#›</a:t>
            </a:fld>
            <a:endParaRPr lang="en-US"/>
          </a:p>
        </p:txBody>
      </p:sp>
    </p:spTree>
    <p:extLst>
      <p:ext uri="{BB962C8B-B14F-4D97-AF65-F5344CB8AC3E}">
        <p14:creationId xmlns:p14="http://schemas.microsoft.com/office/powerpoint/2010/main" val="1936541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At the beginning of 2020, the novel virus severe acute respiratory syndrome coronavirus 2 (SARS-CoV-2) appeared, causing the coronavirus disease (COVID-19). </a:t>
            </a:r>
          </a:p>
          <a:p>
            <a:pPr marL="171450" indent="-171450">
              <a:buFont typeface="Arial" panose="020B0604020202020204" pitchFamily="34" charset="0"/>
              <a:buChar char="•"/>
            </a:pPr>
            <a:r>
              <a:rPr lang="en-US" dirty="0" smtClean="0"/>
              <a:t>The emerging virus has resulted in a global pandemic declared a Public Health Emergency of International Concern (PHEIC) by the World Health Organization (WHO) Director-General on the recommendation of the International Health Regulations (2005) Emergency Committee.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Eventually, the transmission of disease to eight other oral healthcare professionals was identified.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4</a:t>
            </a:fld>
            <a:endParaRPr lang="en-US"/>
          </a:p>
        </p:txBody>
      </p:sp>
    </p:spTree>
    <p:extLst>
      <p:ext uri="{BB962C8B-B14F-4D97-AF65-F5344CB8AC3E}">
        <p14:creationId xmlns:p14="http://schemas.microsoft.com/office/powerpoint/2010/main" val="400774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Guidance cannot ever cover all possible circumstances, and professional </a:t>
            </a:r>
            <a:r>
              <a:rPr lang="en-US" sz="1200" b="0" i="0" u="none" strike="noStrike" kern="1200" baseline="0" dirty="0" err="1" smtClean="0">
                <a:solidFill>
                  <a:schemeClr val="tx1"/>
                </a:solidFill>
                <a:latin typeface="+mn-lt"/>
                <a:ea typeface="+mn-ea"/>
                <a:cs typeface="+mn-cs"/>
              </a:rPr>
              <a:t>judgement</a:t>
            </a:r>
            <a:r>
              <a:rPr lang="en-US" sz="1200" b="0" i="0" u="none" strike="noStrike" kern="1200" baseline="0" dirty="0" smtClean="0">
                <a:solidFill>
                  <a:schemeClr val="tx1"/>
                </a:solidFill>
                <a:latin typeface="+mn-lt"/>
                <a:ea typeface="+mn-ea"/>
                <a:cs typeface="+mn-cs"/>
              </a:rPr>
              <a:t> must be exercised to make decisions around whether or not to provide treatment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Treatment should only be provided adhering to local, regional, and national guidelines as far as possible and, in the opinion of the dental professional, when it is safe for child patients, their accompanying </a:t>
            </a:r>
            <a:r>
              <a:rPr lang="en-US" sz="1200" b="0" i="0" u="none" strike="noStrike" kern="1200" baseline="0" dirty="0" err="1" smtClean="0">
                <a:solidFill>
                  <a:schemeClr val="tx1"/>
                </a:solidFill>
                <a:latin typeface="+mn-lt"/>
                <a:ea typeface="+mn-ea"/>
                <a:cs typeface="+mn-cs"/>
              </a:rPr>
              <a:t>carer</a:t>
            </a:r>
            <a:r>
              <a:rPr lang="en-US" sz="1200" b="0" i="0" u="none" strike="noStrike" kern="1200" baseline="0" dirty="0" smtClean="0">
                <a:solidFill>
                  <a:schemeClr val="tx1"/>
                </a:solidFill>
                <a:latin typeface="+mn-lt"/>
                <a:ea typeface="+mn-ea"/>
                <a:cs typeface="+mn-cs"/>
              </a:rPr>
              <a:t>, and for the dental team</a:t>
            </a:r>
            <a:r>
              <a:rPr lang="en-US"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Healthcare guidance is being updated with alarming frequency, and confusion as to how best to proceed in a care setting is both evident and widespread.</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importance of </a:t>
            </a:r>
            <a:r>
              <a:rPr lang="en-US" sz="1200" b="0" i="0" u="none" strike="noStrike" kern="1200" baseline="0" dirty="0" err="1" smtClean="0">
                <a:solidFill>
                  <a:schemeClr val="tx1"/>
                </a:solidFill>
                <a:latin typeface="+mn-lt"/>
                <a:ea typeface="+mn-ea"/>
                <a:cs typeface="+mn-cs"/>
              </a:rPr>
              <a:t>toothbrushing</a:t>
            </a:r>
            <a:r>
              <a:rPr lang="en-US" sz="1200" b="0" i="0" u="none" strike="noStrike" kern="1200" baseline="0" dirty="0" smtClean="0">
                <a:solidFill>
                  <a:schemeClr val="tx1"/>
                </a:solidFill>
                <a:latin typeface="+mn-lt"/>
                <a:ea typeface="+mn-ea"/>
                <a:cs typeface="+mn-cs"/>
              </a:rPr>
              <a:t> with fluoridated toothpaste to prevent tooth decay developing should continue to be emphasized</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13</a:t>
            </a:fld>
            <a:endParaRPr lang="en-US"/>
          </a:p>
        </p:txBody>
      </p:sp>
    </p:spTree>
    <p:extLst>
      <p:ext uri="{BB962C8B-B14F-4D97-AF65-F5344CB8AC3E}">
        <p14:creationId xmlns:p14="http://schemas.microsoft.com/office/powerpoint/2010/main" val="366523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Although reported clinical manifestations of COVID-19 in children are generally less severe than those of adult patients, young children, and particularly infants, remain vulnerable to infection and pose a significant transmission risk.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Dental teams must ensure they remain current in their understanding of local, regional, and national guidance in a climate of uncertainty and frequent change to </a:t>
            </a:r>
            <a:r>
              <a:rPr lang="en-US" sz="1200" b="0" i="0" u="none" strike="noStrike" kern="1200" baseline="0" dirty="0" err="1" smtClean="0">
                <a:solidFill>
                  <a:schemeClr val="tx1"/>
                </a:solidFill>
                <a:latin typeface="+mn-lt"/>
                <a:ea typeface="+mn-ea"/>
                <a:cs typeface="+mn-cs"/>
              </a:rPr>
              <a:t>optimise</a:t>
            </a:r>
            <a:r>
              <a:rPr lang="en-US" sz="1200" b="0" i="0" u="none" strike="noStrike" kern="1200" baseline="0" dirty="0" smtClean="0">
                <a:solidFill>
                  <a:schemeClr val="tx1"/>
                </a:solidFill>
                <a:latin typeface="+mn-lt"/>
                <a:ea typeface="+mn-ea"/>
                <a:cs typeface="+mn-cs"/>
              </a:rPr>
              <a:t> safety for dental care providers and patients.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Dentists who treat children during this pandemic should enact universal infection control procedures to the highest standard and champion this behavior through their teams.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Opportunities to promote preventive dental </a:t>
            </a:r>
            <a:r>
              <a:rPr lang="en-US" sz="1200" b="0" i="0" u="none" strike="noStrike" kern="1200" baseline="0" dirty="0" err="1" smtClean="0">
                <a:solidFill>
                  <a:schemeClr val="tx1"/>
                </a:solidFill>
                <a:latin typeface="+mn-lt"/>
                <a:ea typeface="+mn-ea"/>
                <a:cs typeface="+mn-cs"/>
              </a:rPr>
              <a:t>behaviours</a:t>
            </a:r>
            <a:r>
              <a:rPr lang="en-US" sz="1200" b="0" i="0" u="none" strike="noStrike" kern="1200" baseline="0" dirty="0" smtClean="0">
                <a:solidFill>
                  <a:schemeClr val="tx1"/>
                </a:solidFill>
                <a:latin typeface="+mn-lt"/>
                <a:ea typeface="+mn-ea"/>
                <a:cs typeface="+mn-cs"/>
              </a:rPr>
              <a:t> should be taken.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Contemporary, minimally invasive procedures that </a:t>
            </a:r>
            <a:r>
              <a:rPr lang="en-US" sz="1200" b="0" i="0" u="none" strike="noStrike" kern="1200" baseline="0" dirty="0" err="1" smtClean="0">
                <a:solidFill>
                  <a:schemeClr val="tx1"/>
                </a:solidFill>
                <a:latin typeface="+mn-lt"/>
                <a:ea typeface="+mn-ea"/>
                <a:cs typeface="+mn-cs"/>
              </a:rPr>
              <a:t>minimise</a:t>
            </a:r>
            <a:r>
              <a:rPr lang="en-US" sz="1200" b="0" i="0" u="none" strike="noStrike" kern="1200" baseline="0" dirty="0" smtClean="0">
                <a:solidFill>
                  <a:schemeClr val="tx1"/>
                </a:solidFill>
                <a:latin typeface="+mn-lt"/>
                <a:ea typeface="+mn-ea"/>
                <a:cs typeface="+mn-cs"/>
              </a:rPr>
              <a:t> or eliminate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aerosol generation should be employed where intervention is indicated throughout the pandemic, and in future as and when practice restrictions ease.</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14</a:t>
            </a:fld>
            <a:endParaRPr lang="en-US"/>
          </a:p>
        </p:txBody>
      </p:sp>
    </p:spTree>
    <p:extLst>
      <p:ext uri="{BB962C8B-B14F-4D97-AF65-F5344CB8AC3E}">
        <p14:creationId xmlns:p14="http://schemas.microsoft.com/office/powerpoint/2010/main" val="3644342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15</a:t>
            </a:fld>
            <a:endParaRPr lang="en-US"/>
          </a:p>
        </p:txBody>
      </p:sp>
    </p:spTree>
    <p:extLst>
      <p:ext uri="{BB962C8B-B14F-4D97-AF65-F5344CB8AC3E}">
        <p14:creationId xmlns:p14="http://schemas.microsoft.com/office/powerpoint/2010/main" val="2781320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16</a:t>
            </a:fld>
            <a:endParaRPr lang="en-US"/>
          </a:p>
        </p:txBody>
      </p:sp>
    </p:spTree>
    <p:extLst>
      <p:ext uri="{BB962C8B-B14F-4D97-AF65-F5344CB8AC3E}">
        <p14:creationId xmlns:p14="http://schemas.microsoft.com/office/powerpoint/2010/main" val="2119131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URWPalladioL-Roma"/>
              </a:rPr>
              <a:t>In adults,</a:t>
            </a:r>
          </a:p>
          <a:p>
            <a:r>
              <a:rPr lang="en-US" dirty="0" smtClean="0">
                <a:latin typeface="URWPalladioL-Roma"/>
              </a:rPr>
              <a:t>signs and symptoms of COVID-19 may appear two to 14 days after exposure and can include: fever, </a:t>
            </a:r>
            <a:r>
              <a:rPr lang="en-US" dirty="0" err="1" smtClean="0"/>
              <a:t>ough</a:t>
            </a:r>
            <a:r>
              <a:rPr lang="en-US" dirty="0" smtClean="0"/>
              <a:t>, shortness of breath or </a:t>
            </a:r>
            <a:r>
              <a:rPr lang="en-US" dirty="0" err="1" smtClean="0"/>
              <a:t>diculty</a:t>
            </a:r>
            <a:r>
              <a:rPr lang="en-US" dirty="0" smtClean="0"/>
              <a:t> breathing, tiredness, body aches, runny nose, sore throat.</a:t>
            </a:r>
          </a:p>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17</a:t>
            </a:fld>
            <a:endParaRPr lang="en-US"/>
          </a:p>
        </p:txBody>
      </p:sp>
    </p:spTree>
    <p:extLst>
      <p:ext uri="{BB962C8B-B14F-4D97-AF65-F5344CB8AC3E}">
        <p14:creationId xmlns:p14="http://schemas.microsoft.com/office/powerpoint/2010/main" val="163825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URWPalladioL-Roma"/>
              </a:rPr>
              <a:t>Fever was present in 41.5%</a:t>
            </a:r>
            <a:endParaRPr lang="en-US" dirty="0" smtClean="0"/>
          </a:p>
          <a:p>
            <a:r>
              <a:rPr lang="en-US" dirty="0" smtClean="0">
                <a:latin typeface="URWPalladioL-Roma"/>
              </a:rPr>
              <a:t>Cough &amp; pharyngeal erythema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URWPalladioL-Roma"/>
              </a:rPr>
              <a:t>27 patients (15.8%) did not have any symptoms of infection or radiologic features of pneumonia.</a:t>
            </a:r>
            <a:endParaRPr lang="en-US" dirty="0" smtClean="0"/>
          </a:p>
          <a:p>
            <a:r>
              <a:rPr lang="en-US" dirty="0" smtClean="0">
                <a:latin typeface="URWPalladioL-Roma"/>
              </a:rPr>
              <a:t>12 patients had radiologic features of pneumonia</a:t>
            </a:r>
          </a:p>
          <a:p>
            <a:r>
              <a:rPr lang="en-US" dirty="0" smtClean="0">
                <a:latin typeface="URWPalladioL-Roma"/>
              </a:rPr>
              <a:t>but did not have any symptoms of infection</a:t>
            </a:r>
            <a:endParaRPr lang="en-US" dirty="0" smtClean="0"/>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comprehensive study conducted by Dong et al. reported data on 2143 pediatric patients with COVID-19. Of them, 731 (34.1%) patients were identified as laboratory-confirmed cases and 1412 (65.9%) were suspected cases. For the severity of patients (including both confirmed and suspected cases), 94 (4.4%), 1091 (50.9%) and 831 (38.8%) patients were diagnosed as asymptomatic, mild or moderate cases, respectively, totally accounted for 94.1% of all cases [16].</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18</a:t>
            </a:fld>
            <a:endParaRPr lang="en-US"/>
          </a:p>
        </p:txBody>
      </p:sp>
    </p:spTree>
    <p:extLst>
      <p:ext uri="{BB962C8B-B14F-4D97-AF65-F5344CB8AC3E}">
        <p14:creationId xmlns:p14="http://schemas.microsoft.com/office/powerpoint/2010/main" val="289765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19</a:t>
            </a:fld>
            <a:endParaRPr lang="en-US"/>
          </a:p>
        </p:txBody>
      </p:sp>
    </p:spTree>
    <p:extLst>
      <p:ext uri="{BB962C8B-B14F-4D97-AF65-F5344CB8AC3E}">
        <p14:creationId xmlns:p14="http://schemas.microsoft.com/office/powerpoint/2010/main" val="1080482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Thus, healthcare workers, in daily physical contact with patients, face an elevated risk of exposure to COVID-19.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Among healthcare personnel, dentists seem to be those at highest risk.</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 It is necessary to ensure their safety, not only to protect patient health, but to safeguard their-self from the viral infection and to avoid viral transmission</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20</a:t>
            </a:fld>
            <a:endParaRPr lang="en-US"/>
          </a:p>
        </p:txBody>
      </p:sp>
    </p:spTree>
    <p:extLst>
      <p:ext uri="{BB962C8B-B14F-4D97-AF65-F5344CB8AC3E}">
        <p14:creationId xmlns:p14="http://schemas.microsoft.com/office/powerpoint/2010/main" val="686437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smtClean="0">
                <a:latin typeface="Comic Sans MS" panose="030F0702030302020204" pitchFamily="66" charset="0"/>
              </a:rPr>
              <a:t>Given that during the outbreak routine dental practice should be postponed and only severe dental emergencies must be treated (such as discomfort, pain, swelling, life endangering dentigerous infection, traumatic dental injuries, etc.), in the case of a dental emergency, involving a pediatric patient, dentist should be aware of which recommended management protocol can be adopted during the practice, in order to prevent viral transmission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21</a:t>
            </a:fld>
            <a:endParaRPr lang="en-US"/>
          </a:p>
        </p:txBody>
      </p:sp>
    </p:spTree>
    <p:extLst>
      <p:ext uri="{BB962C8B-B14F-4D97-AF65-F5344CB8AC3E}">
        <p14:creationId xmlns:p14="http://schemas.microsoft.com/office/powerpoint/2010/main" val="154684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smtClean="0">
                <a:latin typeface="Comic Sans MS" panose="030F0702030302020204" pitchFamily="66" charset="0"/>
              </a:rPr>
              <a:t>In the scientific literature, there is still limited information on the model that dentists should follow for the management of emergency dental procedure on children during COVID-19 outbreak.</a:t>
            </a:r>
          </a:p>
          <a:p>
            <a:pPr marL="342900" indent="-342900">
              <a:buFont typeface="+mj-lt"/>
              <a:buAutoNum type="arabicPeriod"/>
            </a:pPr>
            <a:r>
              <a:rPr lang="en-US" dirty="0" smtClean="0">
                <a:latin typeface="Comic Sans MS" panose="030F0702030302020204" pitchFamily="66" charset="0"/>
              </a:rPr>
              <a:t>COVID-19 outbreak will probably change daily routine dental practice all over the world.</a:t>
            </a:r>
          </a:p>
          <a:p>
            <a:pPr marL="342900" indent="-342900">
              <a:buFont typeface="+mj-lt"/>
              <a:buAutoNum type="arabicPeriod"/>
            </a:pPr>
            <a:r>
              <a:rPr lang="en-US" dirty="0" smtClean="0">
                <a:latin typeface="Comic Sans MS" panose="030F0702030302020204" pitchFamily="66" charset="0"/>
              </a:rPr>
              <a:t>Furthermore, at the moment, there is no evidence that personal protective equipment and dental office disinfection procedures, commonly used in dentistry until now, could be safe enough.</a:t>
            </a:r>
          </a:p>
          <a:p>
            <a:pPr marL="342900" indent="-342900">
              <a:buFont typeface="+mj-lt"/>
              <a:buAutoNum type="arabicPeriod"/>
            </a:pPr>
            <a:r>
              <a:rPr lang="en-US" dirty="0" smtClean="0">
                <a:latin typeface="Comic Sans MS" panose="030F0702030302020204" pitchFamily="66" charset="0"/>
              </a:rPr>
              <a:t>Actually, dental practice could need to be </a:t>
            </a:r>
            <a:r>
              <a:rPr lang="en-US" dirty="0" smtClean="0">
                <a:solidFill>
                  <a:schemeClr val="accent1">
                    <a:lumMod val="60000"/>
                    <a:lumOff val="40000"/>
                  </a:schemeClr>
                </a:solidFill>
                <a:latin typeface="Comic Sans MS" panose="030F0702030302020204" pitchFamily="66" charset="0"/>
              </a:rPr>
              <a:t>rethought and reorganized</a:t>
            </a:r>
            <a:r>
              <a:rPr lang="en-US" dirty="0" smtClean="0">
                <a:latin typeface="Comic Sans MS" panose="030F0702030302020204" pitchFamily="66" charset="0"/>
              </a:rPr>
              <a:t> in order to ensure higher safety standards for both dentists and patients.</a:t>
            </a:r>
          </a:p>
          <a:p>
            <a:pPr marL="342900" indent="-342900">
              <a:buFont typeface="+mj-lt"/>
              <a:buAutoNum type="arabicPeriod"/>
            </a:pPr>
            <a:r>
              <a:rPr lang="en-US" dirty="0" smtClean="0">
                <a:latin typeface="Comic Sans MS" panose="030F0702030302020204" pitchFamily="66" charset="0"/>
              </a:rPr>
              <a:t>Finally, since the COVID-19 situation continues to evolve day by day, pediatric dentists should keep a high level of awareness to help patients, minimizing risk and preventing viral spread.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22</a:t>
            </a:fld>
            <a:endParaRPr lang="en-US"/>
          </a:p>
        </p:txBody>
      </p:sp>
    </p:spTree>
    <p:extLst>
      <p:ext uri="{BB962C8B-B14F-4D97-AF65-F5344CB8AC3E}">
        <p14:creationId xmlns:p14="http://schemas.microsoft.com/office/powerpoint/2010/main" val="3813612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characteristics of epidemiological spread and clinical manifestations of COVID-19 in children have not yet been thoroughly elucidated.</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 This article reports current data on the paediatric population affected with COVID-19 and </a:t>
            </a:r>
            <a:r>
              <a:rPr lang="en-US" sz="1200" b="0" i="0" u="none" strike="noStrike" kern="1200" baseline="0" dirty="0" err="1" smtClean="0">
                <a:solidFill>
                  <a:schemeClr val="tx1"/>
                </a:solidFill>
                <a:latin typeface="+mn-lt"/>
                <a:ea typeface="+mn-ea"/>
                <a:cs typeface="+mn-cs"/>
              </a:rPr>
              <a:t>emphasises</a:t>
            </a:r>
            <a:r>
              <a:rPr lang="en-US" sz="1200" b="0" i="0" u="none" strike="noStrike" kern="1200" baseline="0" dirty="0" smtClean="0">
                <a:solidFill>
                  <a:schemeClr val="tx1"/>
                </a:solidFill>
                <a:latin typeface="+mn-lt"/>
                <a:ea typeface="+mn-ea"/>
                <a:cs typeface="+mn-cs"/>
              </a:rPr>
              <a:t> the importance of following locally, regionally, and nationally relevant safety measures to protect dental care professionals as well as the child patient, whilst providing clinical care for the obviously affected children and those potential carriers of the infection.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a:t>
            </a:r>
            <a:r>
              <a:rPr lang="en-US" sz="1200" b="0" i="0" u="none" strike="noStrike" kern="1200" baseline="0" dirty="0" err="1" smtClean="0">
                <a:solidFill>
                  <a:schemeClr val="tx1"/>
                </a:solidFill>
                <a:latin typeface="+mn-lt"/>
                <a:ea typeface="+mn-ea"/>
                <a:cs typeface="+mn-cs"/>
              </a:rPr>
              <a:t>emphasise</a:t>
            </a:r>
            <a:r>
              <a:rPr lang="en-US" sz="1200" b="0" i="0" u="none" strike="noStrike" kern="1200" baseline="0" dirty="0" smtClean="0">
                <a:solidFill>
                  <a:schemeClr val="tx1"/>
                </a:solidFill>
                <a:latin typeface="+mn-lt"/>
                <a:ea typeface="+mn-ea"/>
                <a:cs typeface="+mn-cs"/>
              </a:rPr>
              <a:t> that, in a rapidly changing pandemic landscape, practitioners must actively, regularly seek and use reputable and reliable sources of information on managing child patients that are appropriate for their own region and circumstances</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5</a:t>
            </a:fld>
            <a:endParaRPr lang="en-US"/>
          </a:p>
        </p:txBody>
      </p:sp>
    </p:spTree>
    <p:extLst>
      <p:ext uri="{BB962C8B-B14F-4D97-AF65-F5344CB8AC3E}">
        <p14:creationId xmlns:p14="http://schemas.microsoft.com/office/powerpoint/2010/main" val="4133606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23</a:t>
            </a:fld>
            <a:endParaRPr lang="en-US"/>
          </a:p>
        </p:txBody>
      </p:sp>
    </p:spTree>
    <p:extLst>
      <p:ext uri="{BB962C8B-B14F-4D97-AF65-F5344CB8AC3E}">
        <p14:creationId xmlns:p14="http://schemas.microsoft.com/office/powerpoint/2010/main" val="1736163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Coronaviruses are a large family of respiratory RNA viruses that can cause severe infections of the airways, as we have seen in the past, difficult months.</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24</a:t>
            </a:fld>
            <a:endParaRPr lang="en-US"/>
          </a:p>
        </p:txBody>
      </p:sp>
    </p:spTree>
    <p:extLst>
      <p:ext uri="{BB962C8B-B14F-4D97-AF65-F5344CB8AC3E}">
        <p14:creationId xmlns:p14="http://schemas.microsoft.com/office/powerpoint/2010/main" val="95767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When possible, it is recommended to employ minimally invasive procedures and ART (Atraumatic Restorative Treatment). The latter is a technique that can also be employed in very young and uncooperative patients with widespread carious lesions, in order to avoid more invasive and complex procedures.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above introduces a new concept of “no aerosol” that will possibly guide our therapeutic choices not only in the immediate future but also in the long term, opening scenarios of prevention and cure that are more efficient, safe, and sustainable</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25</a:t>
            </a:fld>
            <a:endParaRPr lang="en-US"/>
          </a:p>
        </p:txBody>
      </p:sp>
    </p:spTree>
    <p:extLst>
      <p:ext uri="{BB962C8B-B14F-4D97-AF65-F5344CB8AC3E}">
        <p14:creationId xmlns:p14="http://schemas.microsoft.com/office/powerpoint/2010/main" val="3468804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will have to rethink and review the schedule of daily activities, in terms of timing and mode of delivery of care, on the basis of an agenda which can be divided into “no aerosol” and “aerosol” procedures, and “virtual visits” (including management of true emergencies), creating a virtuous </a:t>
            </a:r>
            <a:r>
              <a:rPr lang="en-US" sz="1200" b="0" i="0" u="none" strike="noStrike" kern="1200" baseline="0" dirty="0" err="1" smtClean="0">
                <a:solidFill>
                  <a:schemeClr val="tx1"/>
                </a:solidFill>
                <a:latin typeface="+mn-lt"/>
                <a:ea typeface="+mn-ea"/>
                <a:cs typeface="+mn-cs"/>
              </a:rPr>
              <a:t>optimisation</a:t>
            </a:r>
            <a:r>
              <a:rPr lang="en-US" sz="1200" b="0" i="0" u="none" strike="noStrike" kern="1200" baseline="0" dirty="0" smtClean="0">
                <a:solidFill>
                  <a:schemeClr val="tx1"/>
                </a:solidFill>
                <a:latin typeface="+mn-lt"/>
                <a:ea typeface="+mn-ea"/>
                <a:cs typeface="+mn-cs"/>
              </a:rPr>
              <a:t> of care for the safety of operators and office staff, as discussed in an article published on this very EJPD issue. In the coming months we will perhaps deliver more “patient-oriented” than “tooth-oriented” treatments, and this is true not only for young patients!</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26</a:t>
            </a:fld>
            <a:endParaRPr lang="en-US"/>
          </a:p>
        </p:txBody>
      </p:sp>
    </p:spTree>
    <p:extLst>
      <p:ext uri="{BB962C8B-B14F-4D97-AF65-F5344CB8AC3E}">
        <p14:creationId xmlns:p14="http://schemas.microsoft.com/office/powerpoint/2010/main" val="3850011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27</a:t>
            </a:fld>
            <a:endParaRPr lang="en-US"/>
          </a:p>
        </p:txBody>
      </p:sp>
    </p:spTree>
    <p:extLst>
      <p:ext uri="{BB962C8B-B14F-4D97-AF65-F5344CB8AC3E}">
        <p14:creationId xmlns:p14="http://schemas.microsoft.com/office/powerpoint/2010/main" val="694065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SARS-CoV-2 infection seems to have a more benign evolution in children and the infection runs in three major stages: a mild cold-like illness, a moderate respiratory syndrome and a severe acute interstitial pneumonia (Pavone et al. 2020)</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28</a:t>
            </a:fld>
            <a:endParaRPr lang="en-US"/>
          </a:p>
        </p:txBody>
      </p:sp>
    </p:spTree>
    <p:extLst>
      <p:ext uri="{BB962C8B-B14F-4D97-AF65-F5344CB8AC3E}">
        <p14:creationId xmlns:p14="http://schemas.microsoft.com/office/powerpoint/2010/main" val="976370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29</a:t>
            </a:fld>
            <a:endParaRPr lang="en-US" dirty="0"/>
          </a:p>
        </p:txBody>
      </p:sp>
    </p:spTree>
    <p:extLst>
      <p:ext uri="{BB962C8B-B14F-4D97-AF65-F5344CB8AC3E}">
        <p14:creationId xmlns:p14="http://schemas.microsoft.com/office/powerpoint/2010/main" val="4188317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30</a:t>
            </a:fld>
            <a:endParaRPr lang="en-US"/>
          </a:p>
        </p:txBody>
      </p:sp>
    </p:spTree>
    <p:extLst>
      <p:ext uri="{BB962C8B-B14F-4D97-AF65-F5344CB8AC3E}">
        <p14:creationId xmlns:p14="http://schemas.microsoft.com/office/powerpoint/2010/main" val="2348560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Revista</a:t>
            </a:r>
            <a:r>
              <a:rPr lang="en-US" dirty="0" smtClean="0"/>
              <a:t> </a:t>
            </a:r>
            <a:r>
              <a:rPr lang="en-US" dirty="0" err="1" smtClean="0"/>
              <a:t>Brasileira</a:t>
            </a:r>
            <a:r>
              <a:rPr lang="en-US" dirty="0" smtClean="0"/>
              <a:t> de </a:t>
            </a:r>
            <a:r>
              <a:rPr lang="en-US" dirty="0" err="1" smtClean="0"/>
              <a:t>Odontologia</a:t>
            </a:r>
            <a:endParaRPr lang="en-US" dirty="0" smtClean="0"/>
          </a:p>
          <a:p>
            <a:r>
              <a:rPr lang="en-US" dirty="0" smtClean="0"/>
              <a:t>Brazilian Journal of Dentistry</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31</a:t>
            </a:fld>
            <a:endParaRPr lang="en-US"/>
          </a:p>
        </p:txBody>
      </p:sp>
    </p:spTree>
    <p:extLst>
      <p:ext uri="{BB962C8B-B14F-4D97-AF65-F5344CB8AC3E}">
        <p14:creationId xmlns:p14="http://schemas.microsoft.com/office/powerpoint/2010/main" val="411812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32</a:t>
            </a:fld>
            <a:endParaRPr lang="en-US"/>
          </a:p>
        </p:txBody>
      </p:sp>
    </p:spTree>
    <p:extLst>
      <p:ext uri="{BB962C8B-B14F-4D97-AF65-F5344CB8AC3E}">
        <p14:creationId xmlns:p14="http://schemas.microsoft.com/office/powerpoint/2010/main" val="58043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clinical symptoms of COVID-19 are still being documented and collated, although the majority of affected patients exhibit symptoms including a dry cough which is usually accompanied by fever</a:t>
            </a:r>
            <a:endParaRPr lang="en-US" dirty="0" smtClean="0"/>
          </a:p>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6</a:t>
            </a:fld>
            <a:endParaRPr lang="en-US"/>
          </a:p>
        </p:txBody>
      </p:sp>
    </p:spTree>
    <p:extLst>
      <p:ext uri="{BB962C8B-B14F-4D97-AF65-F5344CB8AC3E}">
        <p14:creationId xmlns:p14="http://schemas.microsoft.com/office/powerpoint/2010/main" val="3198685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33</a:t>
            </a:fld>
            <a:endParaRPr lang="en-US"/>
          </a:p>
        </p:txBody>
      </p:sp>
    </p:spTree>
    <p:extLst>
      <p:ext uri="{BB962C8B-B14F-4D97-AF65-F5344CB8AC3E}">
        <p14:creationId xmlns:p14="http://schemas.microsoft.com/office/powerpoint/2010/main" val="1648202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34</a:t>
            </a:fld>
            <a:endParaRPr lang="en-US"/>
          </a:p>
        </p:txBody>
      </p:sp>
    </p:spTree>
    <p:extLst>
      <p:ext uri="{BB962C8B-B14F-4D97-AF65-F5344CB8AC3E}">
        <p14:creationId xmlns:p14="http://schemas.microsoft.com/office/powerpoint/2010/main" val="141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survey of 1391 children in China found 171 (12.3%) cases tested positive for SARS-CoV-2.8 </a:t>
            </a:r>
          </a:p>
          <a:p>
            <a:r>
              <a:rPr lang="en-US" sz="1200" b="0" i="0" u="none" strike="noStrike" kern="1200" baseline="0" dirty="0" smtClean="0">
                <a:solidFill>
                  <a:schemeClr val="tx1"/>
                </a:solidFill>
                <a:latin typeface="+mn-lt"/>
                <a:ea typeface="+mn-ea"/>
                <a:cs typeface="+mn-cs"/>
              </a:rPr>
              <a:t>An analysis of more than 2000 child patients with suspected or confirmed COVID-19 in Hubei, China, found that over 90% presented as asymptomatic or with mild to moderate symptoms.</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7</a:t>
            </a:fld>
            <a:endParaRPr lang="en-US"/>
          </a:p>
        </p:txBody>
      </p:sp>
    </p:spTree>
    <p:extLst>
      <p:ext uri="{BB962C8B-B14F-4D97-AF65-F5344CB8AC3E}">
        <p14:creationId xmlns:p14="http://schemas.microsoft.com/office/powerpoint/2010/main" val="4252947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These numbers are likely to be under-representative, as there is not universal testing of the whole population for the presence of COVID-19</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8</a:t>
            </a:fld>
            <a:endParaRPr lang="en-US"/>
          </a:p>
        </p:txBody>
      </p:sp>
    </p:spTree>
    <p:extLst>
      <p:ext uri="{BB962C8B-B14F-4D97-AF65-F5344CB8AC3E}">
        <p14:creationId xmlns:p14="http://schemas.microsoft.com/office/powerpoint/2010/main" val="3179839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Because of the long incubation period (2-14 days)6 for everyone, and because children can be asymptomatic or present with mild, nonspecific symptoms, all child patients and parents should be considered as potential carriers of SARSCoV-2 unless proved otherwise.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and all clinic surfaces should be disinfected using chemicals recommended for eliminating SARS-CoV-2.</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9</a:t>
            </a:fld>
            <a:endParaRPr lang="en-US"/>
          </a:p>
        </p:txBody>
      </p:sp>
    </p:spTree>
    <p:extLst>
      <p:ext uri="{BB962C8B-B14F-4D97-AF65-F5344CB8AC3E}">
        <p14:creationId xmlns:p14="http://schemas.microsoft.com/office/powerpoint/2010/main" val="305491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An infection prevention checklist should be used, including administrative measures, infection prevention education and training, dental healthcare personnel safety, </a:t>
            </a:r>
            <a:r>
              <a:rPr lang="en-US" dirty="0" err="1" smtClean="0">
                <a:latin typeface="Comic Sans MS" panose="030F0702030302020204" pitchFamily="66" charset="0"/>
              </a:rPr>
              <a:t>programme</a:t>
            </a:r>
            <a:r>
              <a:rPr lang="en-US" dirty="0" smtClean="0">
                <a:latin typeface="Comic Sans MS" panose="030F0702030302020204" pitchFamily="66" charset="0"/>
              </a:rPr>
              <a:t> evaluation, hand hygiene, personal protective equipment (PPE), respiratory hygiene/cough etiquette, sharps safety, safe injection practices, sterilization and disinfection of patient-care items and devices, environmental infection prevention and control, and dental unit water quality.</a:t>
            </a:r>
          </a:p>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10</a:t>
            </a:fld>
            <a:endParaRPr lang="en-US"/>
          </a:p>
        </p:txBody>
      </p:sp>
    </p:spTree>
    <p:extLst>
      <p:ext uri="{BB962C8B-B14F-4D97-AF65-F5344CB8AC3E}">
        <p14:creationId xmlns:p14="http://schemas.microsoft.com/office/powerpoint/2010/main" val="3815823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latin typeface="STIX-Regular"/>
              </a:rPr>
              <a:t>Countries will be in different phases at different</a:t>
            </a:r>
            <a:r>
              <a:rPr lang="en-US" baseline="0" dirty="0" smtClean="0">
                <a:latin typeface="STIX-Regular"/>
              </a:rPr>
              <a:t> </a:t>
            </a:r>
            <a:r>
              <a:rPr lang="en-US" dirty="0" smtClean="0">
                <a:latin typeface="STIX-Regular"/>
              </a:rPr>
              <a:t>times; therefore, it is not possible to give universal guidelines </a:t>
            </a:r>
            <a:r>
              <a:rPr lang="en-US" sz="1200" b="0" i="0" u="none" strike="noStrike" kern="1200" baseline="0" dirty="0" smtClean="0">
                <a:solidFill>
                  <a:schemeClr val="tx1"/>
                </a:solidFill>
                <a:latin typeface="+mn-lt"/>
                <a:ea typeface="+mn-ea"/>
                <a:cs typeface="+mn-cs"/>
              </a:rPr>
              <a:t>so following local updated guidelines are essential.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All the above applies to child patients during the acute phase of COVID-19 pandemic, and the treatment choices and planning may vary during the next phases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Countries have put different measures in place for the overall delivery of dental care even during the ‘Widespread Human Infection’ phases of the pandemic leading up to the peaks of infection</a:t>
            </a:r>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11</a:t>
            </a:fld>
            <a:endParaRPr lang="en-US"/>
          </a:p>
        </p:txBody>
      </p:sp>
    </p:spTree>
    <p:extLst>
      <p:ext uri="{BB962C8B-B14F-4D97-AF65-F5344CB8AC3E}">
        <p14:creationId xmlns:p14="http://schemas.microsoft.com/office/powerpoint/2010/main" val="1499740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clinical symptoms of COVID-19 are still being documented and collated, although the majority of affected patients exhibit symptoms including a dry cough which is usually accompanied by fever</a:t>
            </a:r>
            <a:endParaRPr lang="en-US" dirty="0" smtClean="0"/>
          </a:p>
          <a:p>
            <a:endParaRPr lang="en-US" dirty="0"/>
          </a:p>
        </p:txBody>
      </p:sp>
      <p:sp>
        <p:nvSpPr>
          <p:cNvPr id="4" name="Slide Number Placeholder 3"/>
          <p:cNvSpPr>
            <a:spLocks noGrp="1"/>
          </p:cNvSpPr>
          <p:nvPr>
            <p:ph type="sldNum" sz="quarter" idx="10"/>
          </p:nvPr>
        </p:nvSpPr>
        <p:spPr/>
        <p:txBody>
          <a:bodyPr/>
          <a:lstStyle/>
          <a:p>
            <a:fld id="{82F53655-C98E-41A0-B5E4-0750657FD94C}" type="slidenum">
              <a:rPr lang="en-US" smtClean="0"/>
              <a:t>12</a:t>
            </a:fld>
            <a:endParaRPr lang="en-US"/>
          </a:p>
        </p:txBody>
      </p:sp>
    </p:spTree>
    <p:extLst>
      <p:ext uri="{BB962C8B-B14F-4D97-AF65-F5344CB8AC3E}">
        <p14:creationId xmlns:p14="http://schemas.microsoft.com/office/powerpoint/2010/main" val="4285439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A7413C-27F3-4149-A0EF-BEAF9E96BFDD}" type="datetime1">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1428128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49D563-D2DE-4687-853F-34D60E8BDD03}" type="datetime1">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1114361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92B534-1944-479D-AC4F-13C79F44DF68}" type="datetime1">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3300627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5D3BCB-5853-4BD3-9AC1-BB4FB2A9E6C7}" type="datetime1">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AB60-232D-4A92-B157-FF539A89C565}" type="slidenum">
              <a:rPr lang="en-US" smtClean="0"/>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65325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2B1E2-1685-4CB9-BB41-E81484903DA7}" type="datetime1">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1405809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86EF4BD-CB2B-40E3-AD51-1ED2A53ED8D3}" type="datetime1">
              <a:rPr lang="en-US" smtClean="0"/>
              <a:t>7/14/2020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3676648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EE28715-17A8-458F-8532-46C2F9BEEB2E}" type="datetime1">
              <a:rPr lang="en-US" smtClean="0"/>
              <a:t>7/14/2020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1719927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3980D8-413D-4FA4-B783-C8D0DB9852D8}" type="datetime1">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2353540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E40AA6-80A3-458D-92DC-1E650F5D11B7}" type="datetime1">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1051031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1954EF-5E9B-4DE8-9F44-42FD2A167AF7}" type="datetime1">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2185301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F39B9A-4F11-425E-A131-DFBDD4C2D5F8}" type="datetime1">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1784949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C105272-7992-474C-8153-C78B90AD5764}" type="datetime1">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2740302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E1BA89-CC17-4FE8-B27F-F1E030FE66FE}" type="datetime1">
              <a:rPr lang="en-US" smtClean="0"/>
              <a:t>7/14/2020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392183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21AB9C-AACD-4D13-BDEC-F723CCA6E994}" type="datetime1">
              <a:rPr lang="en-US" smtClean="0"/>
              <a:t>7/14/2020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2729577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C43E7E-9662-451B-9B8B-FFFF92C561A7}" type="datetime1">
              <a:rPr lang="en-US" smtClean="0"/>
              <a:t>7/14/2020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3887837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7F0C37-26C2-496B-A5D3-ACCFCFDAFE4B}" type="datetime1">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149391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A42D08-605B-4A13-AFC9-D603F54DB9C6}" type="datetime1">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AB60-232D-4A92-B157-FF539A89C565}" type="slidenum">
              <a:rPr lang="en-US" smtClean="0"/>
              <a:t>‹#›</a:t>
            </a:fld>
            <a:endParaRPr lang="en-US"/>
          </a:p>
        </p:txBody>
      </p:sp>
    </p:spTree>
    <p:extLst>
      <p:ext uri="{BB962C8B-B14F-4D97-AF65-F5344CB8AC3E}">
        <p14:creationId xmlns:p14="http://schemas.microsoft.com/office/powerpoint/2010/main" val="289821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D5447A3-A0CE-43B7-8ACA-7DC6C6D1BE61}" type="datetime1">
              <a:rPr lang="en-US" smtClean="0"/>
              <a:t>7/14/2020</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EF3AB60-232D-4A92-B157-FF539A89C565}" type="slidenum">
              <a:rPr lang="en-US" smtClean="0"/>
              <a:t>‹#›</a:t>
            </a:fld>
            <a:endParaRPr lang="en-US"/>
          </a:p>
        </p:txBody>
      </p:sp>
    </p:spTree>
    <p:extLst>
      <p:ext uri="{BB962C8B-B14F-4D97-AF65-F5344CB8AC3E}">
        <p14:creationId xmlns:p14="http://schemas.microsoft.com/office/powerpoint/2010/main" val="4050660700"/>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12.jpe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tm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EF3AB60-232D-4A92-B157-FF539A89C565}" type="slidenum">
              <a:rPr lang="en-US" smtClean="0"/>
              <a:t>1</a:t>
            </a:fld>
            <a:endParaRPr lang="en-US" dirty="0"/>
          </a:p>
        </p:txBody>
      </p:sp>
      <p:pic>
        <p:nvPicPr>
          <p:cNvPr id="1030" name="Picture 6" descr="Prison guards scolded for calling a short prisoner Dave the Minion ..."/>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678643" y="1566863"/>
            <a:ext cx="3569758" cy="4852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56722" y="458867"/>
            <a:ext cx="7593946" cy="1107996"/>
          </a:xfrm>
          <a:prstGeom prst="rect">
            <a:avLst/>
          </a:prstGeom>
          <a:noFill/>
        </p:spPr>
        <p:txBody>
          <a:bodyPr wrap="square" rtlCol="0">
            <a:spAutoFit/>
            <a:scene3d>
              <a:camera prst="perspectiveLeft"/>
              <a:lightRig rig="threePt" dir="t"/>
            </a:scene3d>
            <a:sp3d extrusionH="57150">
              <a:bevelT w="38100" h="38100"/>
            </a:sp3d>
          </a:bodyPr>
          <a:lstStyle/>
          <a:p>
            <a:pPr algn="ctr"/>
            <a:r>
              <a:rPr lang="en-US" sz="6600" b="1" dirty="0" smtClean="0">
                <a:solidFill>
                  <a:schemeClr val="accent1">
                    <a:lumMod val="60000"/>
                    <a:lumOff val="40000"/>
                  </a:schemeClr>
                </a:solidFill>
                <a:effectLst>
                  <a:outerShdw blurRad="50800" dist="38100" dir="2700000" algn="tl" rotWithShape="0">
                    <a:prstClr val="black">
                      <a:alpha val="40000"/>
                    </a:prstClr>
                  </a:outerShdw>
                </a:effectLst>
                <a:latin typeface="Segoe Print" panose="02000600000000000000" pitchFamily="2" charset="0"/>
              </a:rPr>
              <a:t>GOOD MORNING</a:t>
            </a:r>
            <a:endParaRPr lang="en-US" sz="6600" b="1" dirty="0">
              <a:solidFill>
                <a:schemeClr val="accent1">
                  <a:lumMod val="60000"/>
                  <a:lumOff val="40000"/>
                </a:schemeClr>
              </a:solidFill>
              <a:effectLst>
                <a:outerShdw blurRad="50800" dist="38100" dir="2700000" algn="tl" rotWithShape="0">
                  <a:prstClr val="black">
                    <a:alpha val="40000"/>
                  </a:prstClr>
                </a:outerShdw>
              </a:effectLst>
              <a:latin typeface="Segoe Print" panose="02000600000000000000" pitchFamily="2" charset="0"/>
            </a:endParaRPr>
          </a:p>
        </p:txBody>
      </p:sp>
    </p:spTree>
    <p:extLst>
      <p:ext uri="{BB962C8B-B14F-4D97-AF65-F5344CB8AC3E}">
        <p14:creationId xmlns:p14="http://schemas.microsoft.com/office/powerpoint/2010/main" val="208237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2000" fill="hold"/>
                                        <p:tgtEl>
                                          <p:spTgt spid="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98812" y="567461"/>
            <a:ext cx="7682635" cy="1477328"/>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1">
                    <a:lumMod val="60000"/>
                    <a:lumOff val="40000"/>
                  </a:schemeClr>
                </a:solidFill>
                <a:latin typeface="Segoe Print" panose="02000600000000000000" pitchFamily="2" charset="0"/>
              </a:rPr>
              <a:t>Universal precautions </a:t>
            </a:r>
            <a:r>
              <a:rPr lang="en-US" dirty="0">
                <a:latin typeface="Comic Sans MS" panose="030F0702030302020204" pitchFamily="66" charset="0"/>
              </a:rPr>
              <a:t>should be routinely followed </a:t>
            </a:r>
            <a:r>
              <a:rPr lang="en-US" dirty="0" smtClean="0">
                <a:latin typeface="Comic Sans MS" panose="030F0702030302020204" pitchFamily="66" charset="0"/>
              </a:rPr>
              <a:t>in dental clinics.</a:t>
            </a:r>
          </a:p>
          <a:p>
            <a:pPr marL="285750" indent="-285750">
              <a:buFont typeface="Arial" panose="020B0604020202020204" pitchFamily="34" charset="0"/>
              <a:buChar char="•"/>
            </a:pPr>
            <a:r>
              <a:rPr lang="en-US" dirty="0" smtClean="0">
                <a:latin typeface="Comic Sans MS" panose="030F0702030302020204" pitchFamily="66" charset="0"/>
              </a:rPr>
              <a:t>They </a:t>
            </a:r>
            <a:r>
              <a:rPr lang="en-US" dirty="0">
                <a:latin typeface="Comic Sans MS" panose="030F0702030302020204" pitchFamily="66" charset="0"/>
              </a:rPr>
              <a:t>are </a:t>
            </a:r>
            <a:r>
              <a:rPr lang="en-US" b="1" dirty="0">
                <a:solidFill>
                  <a:schemeClr val="accent1">
                    <a:lumMod val="60000"/>
                    <a:lumOff val="40000"/>
                  </a:schemeClr>
                </a:solidFill>
                <a:latin typeface="Segoe Print" panose="02000600000000000000" pitchFamily="2" charset="0"/>
              </a:rPr>
              <a:t>critical </a:t>
            </a:r>
            <a:r>
              <a:rPr lang="en-US" dirty="0">
                <a:latin typeface="Comic Sans MS" panose="030F0702030302020204" pitchFamily="66" charset="0"/>
              </a:rPr>
              <a:t>for avoiding the </a:t>
            </a:r>
            <a:r>
              <a:rPr lang="en-US" dirty="0" smtClean="0">
                <a:latin typeface="Comic Sans MS" panose="030F0702030302020204" pitchFamily="66" charset="0"/>
              </a:rPr>
              <a:t>transmission of </a:t>
            </a:r>
            <a:r>
              <a:rPr lang="en-US" dirty="0">
                <a:latin typeface="Comic Sans MS" panose="030F0702030302020204" pitchFamily="66" charset="0"/>
              </a:rPr>
              <a:t>SARS-CoV-2 virus to children as well as </a:t>
            </a:r>
            <a:r>
              <a:rPr lang="en-US" dirty="0" smtClean="0">
                <a:latin typeface="Comic Sans MS" panose="030F0702030302020204" pitchFamily="66" charset="0"/>
              </a:rPr>
              <a:t>transmission from </a:t>
            </a:r>
            <a:r>
              <a:rPr lang="en-US" dirty="0">
                <a:latin typeface="Comic Sans MS" panose="030F0702030302020204" pitchFamily="66" charset="0"/>
              </a:rPr>
              <a:t>infected children to healthcare professionals. </a:t>
            </a:r>
            <a:endParaRPr lang="en-US" dirty="0" smtClean="0">
              <a:latin typeface="Comic Sans MS" panose="030F0702030302020204" pitchFamily="66" charset="0"/>
            </a:endParaRPr>
          </a:p>
        </p:txBody>
      </p:sp>
      <p:sp>
        <p:nvSpPr>
          <p:cNvPr id="11" name="Rectangle 10"/>
          <p:cNvSpPr/>
          <p:nvPr/>
        </p:nvSpPr>
        <p:spPr>
          <a:xfrm>
            <a:off x="698812" y="2178991"/>
            <a:ext cx="4874970" cy="461665"/>
          </a:xfrm>
          <a:prstGeom prst="rect">
            <a:avLst/>
          </a:prstGeom>
          <a:solidFill>
            <a:schemeClr val="accent1">
              <a:lumMod val="60000"/>
              <a:lumOff val="40000"/>
            </a:schemeClr>
          </a:solidFill>
          <a:effectLst>
            <a:outerShdw blurRad="50800" dist="38100" algn="l" rotWithShape="0">
              <a:prstClr val="black">
                <a:alpha val="40000"/>
              </a:prstClr>
            </a:outerShdw>
          </a:effectLst>
        </p:spPr>
        <p:txBody>
          <a:bodyPr wrap="square">
            <a:spAutoFit/>
          </a:bodyPr>
          <a:lstStyle/>
          <a:p>
            <a:pPr algn="ctr"/>
            <a:r>
              <a:rPr lang="en-US" sz="2400" b="1" dirty="0" smtClean="0">
                <a:solidFill>
                  <a:schemeClr val="bg1"/>
                </a:solidFill>
                <a:latin typeface="Segoe Print" panose="02000600000000000000" pitchFamily="2" charset="0"/>
              </a:rPr>
              <a:t>Infection Prevention Checklist </a:t>
            </a:r>
            <a:endParaRPr lang="en-US" sz="2400" b="1" dirty="0">
              <a:solidFill>
                <a:schemeClr val="bg1"/>
              </a:solidFill>
              <a:latin typeface="Segoe Print" panose="02000600000000000000" pitchFamily="2" charset="0"/>
            </a:endParaRPr>
          </a:p>
        </p:txBody>
      </p:sp>
      <p:sp>
        <p:nvSpPr>
          <p:cNvPr id="12" name="Rectangle 11"/>
          <p:cNvSpPr/>
          <p:nvPr/>
        </p:nvSpPr>
        <p:spPr>
          <a:xfrm>
            <a:off x="700846" y="2683950"/>
            <a:ext cx="7742308" cy="2862322"/>
          </a:xfrm>
          <a:prstGeom prst="rect">
            <a:avLst/>
          </a:prstGeom>
          <a:ln w="28575">
            <a:solidFill>
              <a:schemeClr val="accent1">
                <a:lumMod val="60000"/>
                <a:lumOff val="40000"/>
              </a:schemeClr>
            </a:solidFill>
          </a:ln>
        </p:spPr>
        <p:txBody>
          <a:bodyPr wrap="square">
            <a:spAutoFit/>
          </a:bodyPr>
          <a:lstStyle/>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Administrative measures</a:t>
            </a:r>
          </a:p>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Infection prevention education and training</a:t>
            </a:r>
          </a:p>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Dental healthcare personnel safety, </a:t>
            </a:r>
            <a:r>
              <a:rPr lang="en-US" dirty="0" err="1" smtClean="0">
                <a:latin typeface="Comic Sans MS" panose="030F0702030302020204" pitchFamily="66" charset="0"/>
              </a:rPr>
              <a:t>programme</a:t>
            </a:r>
            <a:r>
              <a:rPr lang="en-US" dirty="0" smtClean="0">
                <a:latin typeface="Comic Sans MS" panose="030F0702030302020204" pitchFamily="66" charset="0"/>
              </a:rPr>
              <a:t> evaluation</a:t>
            </a:r>
          </a:p>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Hand hygiene, personal protective equipment (PPE)</a:t>
            </a:r>
          </a:p>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Respiratory hygiene/cough etiquette</a:t>
            </a:r>
          </a:p>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Sharps safety</a:t>
            </a:r>
          </a:p>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Safe injection practices</a:t>
            </a:r>
          </a:p>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Sterilization and disinfection of patient-care items and devices</a:t>
            </a:r>
          </a:p>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Environmental infection prevention and control</a:t>
            </a:r>
          </a:p>
          <a:p>
            <a:pPr marL="285750" indent="-285750">
              <a:buClr>
                <a:schemeClr val="accent1">
                  <a:lumMod val="60000"/>
                  <a:lumOff val="40000"/>
                </a:schemeClr>
              </a:buClr>
              <a:buFont typeface="Wingdings" panose="05000000000000000000" pitchFamily="2" charset="2"/>
              <a:buChar char="ü"/>
              <a:defRPr/>
            </a:pPr>
            <a:r>
              <a:rPr lang="en-US" dirty="0" smtClean="0">
                <a:latin typeface="Comic Sans MS" panose="030F0702030302020204" pitchFamily="66" charset="0"/>
              </a:rPr>
              <a:t>Dental unit water quality.</a:t>
            </a:r>
            <a:endParaRPr lang="en-US" dirty="0">
              <a:latin typeface="Comic Sans MS" panose="030F0702030302020204" pitchFamily="66" charset="0"/>
            </a:endParaRPr>
          </a:p>
        </p:txBody>
      </p:sp>
      <p:sp>
        <p:nvSpPr>
          <p:cNvPr id="13" name="Slide Number Placeholder 12"/>
          <p:cNvSpPr>
            <a:spLocks noGrp="1"/>
          </p:cNvSpPr>
          <p:nvPr>
            <p:ph type="sldNum" sz="quarter" idx="12"/>
          </p:nvPr>
        </p:nvSpPr>
        <p:spPr/>
        <p:txBody>
          <a:bodyPr/>
          <a:lstStyle/>
          <a:p>
            <a:fld id="{0EF3AB60-232D-4A92-B157-FF539A89C565}" type="slidenum">
              <a:rPr lang="en-US" smtClean="0"/>
              <a:t>10</a:t>
            </a:fld>
            <a:endParaRPr lang="en-US"/>
          </a:p>
        </p:txBody>
      </p:sp>
    </p:spTree>
    <p:extLst>
      <p:ext uri="{BB962C8B-B14F-4D97-AF65-F5344CB8AC3E}">
        <p14:creationId xmlns:p14="http://schemas.microsoft.com/office/powerpoint/2010/main" val="318196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694271" y="476553"/>
            <a:ext cx="7859221" cy="887505"/>
          </a:xfrm>
          <a:prstGeom prst="rect">
            <a:avLst/>
          </a:prstGeom>
        </p:spPr>
        <p:txBody>
          <a:bodyPr vert="horz">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lumMod val="60000"/>
                    <a:lumOff val="40000"/>
                  </a:schemeClr>
                </a:solidFill>
                <a:latin typeface="Segoe Print" panose="02000600000000000000" pitchFamily="2" charset="0"/>
              </a:rPr>
              <a:t>Country-specific approaches &amp; recommendations</a:t>
            </a:r>
          </a:p>
        </p:txBody>
      </p:sp>
      <p:sp>
        <p:nvSpPr>
          <p:cNvPr id="11" name="Rectangle 10"/>
          <p:cNvSpPr/>
          <p:nvPr/>
        </p:nvSpPr>
        <p:spPr>
          <a:xfrm>
            <a:off x="1802234" y="1811608"/>
            <a:ext cx="5521605" cy="400110"/>
          </a:xfrm>
          <a:prstGeom prst="rect">
            <a:avLst/>
          </a:prstGeom>
          <a:solidFill>
            <a:schemeClr val="accent1">
              <a:lumMod val="60000"/>
              <a:lumOff val="40000"/>
            </a:schemeClr>
          </a:solidFill>
        </p:spPr>
        <p:txBody>
          <a:bodyPr wrap="square">
            <a:spAutoFit/>
          </a:bodyPr>
          <a:lstStyle/>
          <a:p>
            <a:r>
              <a:rPr lang="en-US" sz="2000" b="1" dirty="0" smtClean="0">
                <a:solidFill>
                  <a:schemeClr val="bg1"/>
                </a:solidFill>
                <a:effectLst>
                  <a:outerShdw blurRad="38100" dist="38100" dir="2700000" algn="tl">
                    <a:srgbClr val="000000">
                      <a:alpha val="43137"/>
                    </a:srgbClr>
                  </a:outerShdw>
                </a:effectLst>
                <a:latin typeface="Segoe Print" panose="02000600000000000000" pitchFamily="2" charset="0"/>
              </a:rPr>
              <a:t>WHO - PANDEMIC - 6 different Phases</a:t>
            </a:r>
          </a:p>
        </p:txBody>
      </p:sp>
      <p:sp>
        <p:nvSpPr>
          <p:cNvPr id="12" name="Rectangle 11"/>
          <p:cNvSpPr/>
          <p:nvPr/>
        </p:nvSpPr>
        <p:spPr>
          <a:xfrm>
            <a:off x="2454037" y="2288069"/>
            <a:ext cx="4543231" cy="369332"/>
          </a:xfrm>
          <a:prstGeom prst="rect">
            <a:avLst/>
          </a:prstGeom>
          <a:ln w="28575">
            <a:solidFill>
              <a:schemeClr val="accent1">
                <a:lumMod val="60000"/>
                <a:lumOff val="40000"/>
              </a:schemeClr>
            </a:solidFill>
          </a:ln>
        </p:spPr>
        <p:txBody>
          <a:bodyPr wrap="none">
            <a:spAutoFit/>
          </a:bodyPr>
          <a:lstStyle/>
          <a:p>
            <a:r>
              <a:rPr lang="en-US" b="1" dirty="0">
                <a:latin typeface="Segoe Print" panose="02000600000000000000" pitchFamily="2" charset="0"/>
              </a:rPr>
              <a:t>‘Widespread Human Infection’ phases</a:t>
            </a:r>
          </a:p>
        </p:txBody>
      </p:sp>
      <p:sp>
        <p:nvSpPr>
          <p:cNvPr id="14" name="Rectangle 13"/>
          <p:cNvSpPr/>
          <p:nvPr/>
        </p:nvSpPr>
        <p:spPr>
          <a:xfrm>
            <a:off x="889429" y="3054940"/>
            <a:ext cx="7492755" cy="707886"/>
          </a:xfrm>
          <a:prstGeom prst="rect">
            <a:avLst/>
          </a:prstGeom>
        </p:spPr>
        <p:txBody>
          <a:bodyPr wrap="square">
            <a:spAutoFit/>
          </a:bodyPr>
          <a:lstStyle/>
          <a:p>
            <a:pPr marL="342900" indent="-342900">
              <a:buFont typeface="+mj-lt"/>
              <a:buAutoNum type="arabicPeriod"/>
            </a:pPr>
            <a:r>
              <a:rPr lang="en-US" sz="2000" b="1" dirty="0" smtClean="0">
                <a:latin typeface="Segoe Print" panose="02000600000000000000" pitchFamily="2" charset="0"/>
              </a:rPr>
              <a:t>Dental practices remain open but there are screening activities and additional cross-infection measures</a:t>
            </a:r>
            <a:endParaRPr lang="en-US" sz="2000" b="1" dirty="0">
              <a:latin typeface="Segoe Print" panose="02000600000000000000" pitchFamily="2" charset="0"/>
            </a:endParaRPr>
          </a:p>
        </p:txBody>
      </p:sp>
      <p:sp>
        <p:nvSpPr>
          <p:cNvPr id="15" name="Rectangle 14"/>
          <p:cNvSpPr/>
          <p:nvPr/>
        </p:nvSpPr>
        <p:spPr>
          <a:xfrm>
            <a:off x="889429" y="3902600"/>
            <a:ext cx="3913235" cy="400110"/>
          </a:xfrm>
          <a:prstGeom prst="rect">
            <a:avLst/>
          </a:prstGeom>
        </p:spPr>
        <p:txBody>
          <a:bodyPr wrap="square">
            <a:spAutoFit/>
          </a:bodyPr>
          <a:lstStyle/>
          <a:p>
            <a:r>
              <a:rPr lang="en-US" sz="2000" b="1" dirty="0" smtClean="0">
                <a:effectLst>
                  <a:outerShdw blurRad="38100" dist="38100" dir="2700000" algn="tl">
                    <a:srgbClr val="000000">
                      <a:alpha val="43137"/>
                    </a:srgbClr>
                  </a:outerShdw>
                </a:effectLst>
                <a:latin typeface="Segoe Print" panose="02000600000000000000" pitchFamily="2" charset="0"/>
              </a:rPr>
              <a:t>2. Closed all dental practices</a:t>
            </a:r>
            <a:endParaRPr lang="en-US" sz="2000" b="1" dirty="0">
              <a:effectLst>
                <a:outerShdw blurRad="38100" dist="38100" dir="2700000" algn="tl">
                  <a:srgbClr val="000000">
                    <a:alpha val="43137"/>
                  </a:srgbClr>
                </a:outerShdw>
              </a:effectLst>
              <a:latin typeface="Segoe Print" panose="02000600000000000000" pitchFamily="2" charset="0"/>
            </a:endParaRPr>
          </a:p>
        </p:txBody>
      </p:sp>
      <p:sp>
        <p:nvSpPr>
          <p:cNvPr id="16" name="Slide Number Placeholder 15"/>
          <p:cNvSpPr>
            <a:spLocks noGrp="1"/>
          </p:cNvSpPr>
          <p:nvPr>
            <p:ph type="sldNum" sz="quarter" idx="12"/>
          </p:nvPr>
        </p:nvSpPr>
        <p:spPr/>
        <p:txBody>
          <a:bodyPr/>
          <a:lstStyle/>
          <a:p>
            <a:fld id="{0EF3AB60-232D-4A92-B157-FF539A89C565}" type="slidenum">
              <a:rPr lang="en-US" smtClean="0"/>
              <a:t>11</a:t>
            </a:fld>
            <a:endParaRPr lang="en-US"/>
          </a:p>
        </p:txBody>
      </p:sp>
      <p:sp>
        <p:nvSpPr>
          <p:cNvPr id="17" name="Rectangle 16"/>
          <p:cNvSpPr/>
          <p:nvPr/>
        </p:nvSpPr>
        <p:spPr>
          <a:xfrm>
            <a:off x="899862" y="4495558"/>
            <a:ext cx="4522264" cy="400110"/>
          </a:xfrm>
          <a:prstGeom prst="rect">
            <a:avLst/>
          </a:prstGeom>
        </p:spPr>
        <p:txBody>
          <a:bodyPr wrap="square">
            <a:spAutoFit/>
          </a:bodyPr>
          <a:lstStyle/>
          <a:p>
            <a:r>
              <a:rPr lang="en-US" sz="2000" b="1" dirty="0" smtClean="0">
                <a:effectLst>
                  <a:outerShdw blurRad="38100" dist="38100" dir="2700000" algn="tl">
                    <a:srgbClr val="000000">
                      <a:alpha val="43137"/>
                    </a:srgbClr>
                  </a:outerShdw>
                </a:effectLst>
                <a:latin typeface="Segoe Print" panose="02000600000000000000" pitchFamily="2" charset="0"/>
              </a:rPr>
              <a:t>3. Only emergency procedures</a:t>
            </a:r>
            <a:endParaRPr lang="en-US" sz="2000" b="1" dirty="0">
              <a:effectLst>
                <a:outerShdw blurRad="38100" dist="38100" dir="2700000" algn="tl">
                  <a:srgbClr val="000000">
                    <a:alpha val="43137"/>
                  </a:srgbClr>
                </a:outerShdw>
              </a:effectLst>
              <a:latin typeface="Segoe Print" panose="02000600000000000000" pitchFamily="2" charset="0"/>
            </a:endParaRPr>
          </a:p>
        </p:txBody>
      </p:sp>
    </p:spTree>
    <p:extLst>
      <p:ext uri="{BB962C8B-B14F-4D97-AF65-F5344CB8AC3E}">
        <p14:creationId xmlns:p14="http://schemas.microsoft.com/office/powerpoint/2010/main" val="324169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1" name="Diagram 10"/>
          <p:cNvGraphicFramePr/>
          <p:nvPr>
            <p:extLst>
              <p:ext uri="{D42A27DB-BD31-4B8C-83A1-F6EECF244321}">
                <p14:modId xmlns:p14="http://schemas.microsoft.com/office/powerpoint/2010/main" val="2376585969"/>
              </p:ext>
            </p:extLst>
          </p:nvPr>
        </p:nvGraphicFramePr>
        <p:xfrm>
          <a:off x="816078" y="738239"/>
          <a:ext cx="7580670" cy="5485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9"/>
          <p:cNvSpPr>
            <a:spLocks noGrp="1"/>
          </p:cNvSpPr>
          <p:nvPr>
            <p:ph type="sldNum" sz="quarter" idx="12"/>
          </p:nvPr>
        </p:nvSpPr>
        <p:spPr/>
        <p:txBody>
          <a:bodyPr/>
          <a:lstStyle/>
          <a:p>
            <a:fld id="{0EF3AB60-232D-4A92-B157-FF539A89C565}" type="slidenum">
              <a:rPr lang="en-US" smtClean="0"/>
              <a:t>12</a:t>
            </a:fld>
            <a:endParaRPr lang="en-US"/>
          </a:p>
        </p:txBody>
      </p:sp>
    </p:spTree>
    <p:extLst>
      <p:ext uri="{BB962C8B-B14F-4D97-AF65-F5344CB8AC3E}">
        <p14:creationId xmlns:p14="http://schemas.microsoft.com/office/powerpoint/2010/main" val="675647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685088" y="433259"/>
            <a:ext cx="7859221" cy="887505"/>
          </a:xfrm>
          <a:prstGeom prst="rect">
            <a:avLst/>
          </a:prstGeom>
        </p:spPr>
        <p:txBody>
          <a:bodyPr vert="horz">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lumMod val="60000"/>
                    <a:lumOff val="40000"/>
                  </a:schemeClr>
                </a:solidFill>
                <a:latin typeface="Segoe Print" panose="02000600000000000000" pitchFamily="2" charset="0"/>
              </a:rPr>
              <a:t>The role of guidelines and professional judgment</a:t>
            </a:r>
          </a:p>
        </p:txBody>
      </p:sp>
      <p:sp>
        <p:nvSpPr>
          <p:cNvPr id="11" name="Rectangle 10"/>
          <p:cNvSpPr/>
          <p:nvPr/>
        </p:nvSpPr>
        <p:spPr>
          <a:xfrm>
            <a:off x="694271" y="1730105"/>
            <a:ext cx="2696966" cy="923330"/>
          </a:xfrm>
          <a:prstGeom prst="rect">
            <a:avLst/>
          </a:prstGeom>
          <a:ln>
            <a:solidFill>
              <a:schemeClr val="accent1">
                <a:lumMod val="60000"/>
                <a:lumOff val="40000"/>
              </a:schemeClr>
            </a:solidFill>
          </a:ln>
        </p:spPr>
        <p:txBody>
          <a:bodyPr wrap="square">
            <a:spAutoFit/>
          </a:bodyPr>
          <a:lstStyle/>
          <a:p>
            <a:pPr marL="285750" indent="-285750">
              <a:buFont typeface="Wingdings" panose="05000000000000000000" pitchFamily="2" charset="2"/>
              <a:buChar char="ü"/>
            </a:pPr>
            <a:r>
              <a:rPr lang="en-US" dirty="0" smtClean="0">
                <a:latin typeface="Segoe Print" panose="02000600000000000000" pitchFamily="2" charset="0"/>
              </a:rPr>
              <a:t>Local</a:t>
            </a:r>
          </a:p>
          <a:p>
            <a:pPr marL="285750" indent="-285750">
              <a:buFont typeface="Wingdings" panose="05000000000000000000" pitchFamily="2" charset="2"/>
              <a:buChar char="ü"/>
            </a:pPr>
            <a:r>
              <a:rPr lang="en-US" dirty="0" smtClean="0">
                <a:latin typeface="Segoe Print" panose="02000600000000000000" pitchFamily="2" charset="0"/>
              </a:rPr>
              <a:t>Regional</a:t>
            </a:r>
          </a:p>
          <a:p>
            <a:pPr marL="285750" indent="-285750">
              <a:buFont typeface="Wingdings" panose="05000000000000000000" pitchFamily="2" charset="2"/>
              <a:buChar char="ü"/>
            </a:pPr>
            <a:r>
              <a:rPr lang="en-US" dirty="0" smtClean="0">
                <a:latin typeface="Segoe Print" panose="02000600000000000000" pitchFamily="2" charset="0"/>
              </a:rPr>
              <a:t>National guidelines</a:t>
            </a:r>
            <a:endParaRPr lang="en-US" dirty="0">
              <a:latin typeface="Segoe Print" panose="02000600000000000000" pitchFamily="2" charset="0"/>
            </a:endParaRPr>
          </a:p>
        </p:txBody>
      </p:sp>
      <p:sp>
        <p:nvSpPr>
          <p:cNvPr id="12" name="Rectangle 11"/>
          <p:cNvSpPr/>
          <p:nvPr/>
        </p:nvSpPr>
        <p:spPr>
          <a:xfrm>
            <a:off x="3716386" y="2007104"/>
            <a:ext cx="4322017" cy="369332"/>
          </a:xfrm>
          <a:prstGeom prst="rect">
            <a:avLst/>
          </a:prstGeom>
        </p:spPr>
        <p:txBody>
          <a:bodyPr wrap="none">
            <a:spAutoFit/>
          </a:bodyPr>
          <a:lstStyle/>
          <a:p>
            <a:r>
              <a:rPr lang="en-US" dirty="0" smtClean="0">
                <a:solidFill>
                  <a:schemeClr val="accent1">
                    <a:lumMod val="60000"/>
                    <a:lumOff val="40000"/>
                  </a:schemeClr>
                </a:solidFill>
                <a:latin typeface="Comic Sans MS" panose="030F0702030302020204" pitchFamily="66" charset="0"/>
              </a:rPr>
              <a:t>Universal infection control procedures</a:t>
            </a:r>
            <a:endParaRPr lang="en-US" dirty="0">
              <a:solidFill>
                <a:schemeClr val="accent1">
                  <a:lumMod val="60000"/>
                  <a:lumOff val="40000"/>
                </a:schemeClr>
              </a:solidFill>
              <a:latin typeface="Comic Sans MS" panose="030F0702030302020204" pitchFamily="66" charset="0"/>
            </a:endParaRPr>
          </a:p>
        </p:txBody>
      </p:sp>
      <p:sp>
        <p:nvSpPr>
          <p:cNvPr id="13" name="Rectangle 12"/>
          <p:cNvSpPr/>
          <p:nvPr/>
        </p:nvSpPr>
        <p:spPr>
          <a:xfrm>
            <a:off x="846737" y="2711408"/>
            <a:ext cx="7451107" cy="1323439"/>
          </a:xfrm>
          <a:prstGeom prst="rect">
            <a:avLst/>
          </a:prstGeom>
          <a:solidFill>
            <a:schemeClr val="accent1">
              <a:lumMod val="40000"/>
              <a:lumOff val="60000"/>
            </a:schemeClr>
          </a:solidFill>
        </p:spPr>
        <p:txBody>
          <a:bodyPr wrap="square">
            <a:spAutoFit/>
          </a:bodyPr>
          <a:lstStyle/>
          <a:p>
            <a:pPr algn="ctr"/>
            <a:r>
              <a:rPr lang="en-US" sz="2000" dirty="0">
                <a:solidFill>
                  <a:schemeClr val="bg1"/>
                </a:solidFill>
                <a:latin typeface="Comic Sans MS" panose="030F0702030302020204" pitchFamily="66" charset="0"/>
              </a:rPr>
              <a:t>Additionally, dental teams should be familiar </a:t>
            </a:r>
            <a:r>
              <a:rPr lang="en-US" sz="2000" dirty="0" smtClean="0">
                <a:solidFill>
                  <a:schemeClr val="bg1"/>
                </a:solidFill>
                <a:latin typeface="Comic Sans MS" panose="030F0702030302020204" pitchFamily="66" charset="0"/>
              </a:rPr>
              <a:t>with treatment </a:t>
            </a:r>
            <a:r>
              <a:rPr lang="en-US" sz="2000" dirty="0">
                <a:solidFill>
                  <a:schemeClr val="bg1"/>
                </a:solidFill>
                <a:latin typeface="Comic Sans MS" panose="030F0702030302020204" pitchFamily="66" charset="0"/>
              </a:rPr>
              <a:t>options that </a:t>
            </a:r>
            <a:r>
              <a:rPr lang="en-US" sz="2000" u="sng" dirty="0" smtClean="0">
                <a:solidFill>
                  <a:schemeClr val="bg1"/>
                </a:solidFill>
                <a:latin typeface="Comic Sans MS" panose="030F0702030302020204" pitchFamily="66" charset="0"/>
              </a:rPr>
              <a:t>minimize </a:t>
            </a:r>
            <a:r>
              <a:rPr lang="en-US" sz="2000" u="sng" dirty="0">
                <a:solidFill>
                  <a:schemeClr val="bg1"/>
                </a:solidFill>
                <a:latin typeface="Comic Sans MS" panose="030F0702030302020204" pitchFamily="66" charset="0"/>
              </a:rPr>
              <a:t>or eliminate </a:t>
            </a:r>
            <a:r>
              <a:rPr lang="en-US" sz="2000" u="sng" dirty="0" smtClean="0">
                <a:solidFill>
                  <a:schemeClr val="bg1"/>
                </a:solidFill>
                <a:latin typeface="Comic Sans MS" panose="030F0702030302020204" pitchFamily="66" charset="0"/>
              </a:rPr>
              <a:t>AGPs</a:t>
            </a:r>
            <a:r>
              <a:rPr lang="en-US" sz="2000" dirty="0" smtClean="0">
                <a:solidFill>
                  <a:schemeClr val="bg1"/>
                </a:solidFill>
                <a:latin typeface="Comic Sans MS" panose="030F0702030302020204" pitchFamily="66" charset="0"/>
              </a:rPr>
              <a:t>—many of </a:t>
            </a:r>
            <a:r>
              <a:rPr lang="en-US" sz="2000" dirty="0">
                <a:solidFill>
                  <a:schemeClr val="bg1"/>
                </a:solidFill>
                <a:latin typeface="Comic Sans MS" panose="030F0702030302020204" pitchFamily="66" charset="0"/>
              </a:rPr>
              <a:t>which are founded on contemporary cariology, well </a:t>
            </a:r>
            <a:r>
              <a:rPr lang="en-US" sz="2000" dirty="0" smtClean="0">
                <a:solidFill>
                  <a:schemeClr val="bg1"/>
                </a:solidFill>
                <a:latin typeface="Comic Sans MS" panose="030F0702030302020204" pitchFamily="66" charset="0"/>
              </a:rPr>
              <a:t>documented in </a:t>
            </a:r>
            <a:r>
              <a:rPr lang="en-US" sz="2000" dirty="0">
                <a:solidFill>
                  <a:schemeClr val="bg1"/>
                </a:solidFill>
                <a:latin typeface="Comic Sans MS" panose="030F0702030302020204" pitchFamily="66" charset="0"/>
              </a:rPr>
              <a:t>the scientific literature, and minimally invasive </a:t>
            </a:r>
            <a:r>
              <a:rPr lang="en-US" sz="2000" dirty="0" smtClean="0">
                <a:solidFill>
                  <a:schemeClr val="bg1"/>
                </a:solidFill>
                <a:latin typeface="Comic Sans MS" panose="030F0702030302020204" pitchFamily="66" charset="0"/>
              </a:rPr>
              <a:t>by their </a:t>
            </a:r>
            <a:r>
              <a:rPr lang="en-US" sz="2000" dirty="0">
                <a:solidFill>
                  <a:schemeClr val="bg1"/>
                </a:solidFill>
                <a:latin typeface="Comic Sans MS" panose="030F0702030302020204" pitchFamily="66" charset="0"/>
              </a:rPr>
              <a:t>nature. </a:t>
            </a:r>
            <a:endParaRPr lang="en-US" sz="2000" dirty="0" smtClean="0">
              <a:solidFill>
                <a:schemeClr val="bg1"/>
              </a:solidFill>
              <a:latin typeface="Comic Sans MS" panose="030F0702030302020204" pitchFamily="66" charset="0"/>
            </a:endParaRPr>
          </a:p>
        </p:txBody>
      </p:sp>
      <p:sp>
        <p:nvSpPr>
          <p:cNvPr id="14" name="Rectangle 13"/>
          <p:cNvSpPr/>
          <p:nvPr/>
        </p:nvSpPr>
        <p:spPr>
          <a:xfrm>
            <a:off x="535951" y="4334428"/>
            <a:ext cx="4959625" cy="1754326"/>
          </a:xfrm>
          <a:prstGeom prst="rect">
            <a:avLst/>
          </a:prstGeom>
        </p:spPr>
        <p:txBody>
          <a:bodyPr wrap="square">
            <a:spAutoFit/>
          </a:bodyPr>
          <a:lstStyle/>
          <a:p>
            <a:pPr marL="285750" indent="-285750">
              <a:buClr>
                <a:schemeClr val="accent1">
                  <a:lumMod val="60000"/>
                  <a:lumOff val="40000"/>
                </a:schemeClr>
              </a:buClr>
              <a:buFont typeface="Wingdings" panose="05000000000000000000" pitchFamily="2" charset="2"/>
              <a:buChar char="ü"/>
            </a:pPr>
            <a:r>
              <a:rPr lang="en-US" dirty="0" smtClean="0">
                <a:latin typeface="Comic Sans MS" panose="030F0702030302020204" pitchFamily="66" charset="0"/>
              </a:rPr>
              <a:t>Atraumatic Restorative Treatment </a:t>
            </a:r>
            <a:r>
              <a:rPr lang="en-US" dirty="0">
                <a:latin typeface="Comic Sans MS" panose="030F0702030302020204" pitchFamily="66" charset="0"/>
              </a:rPr>
              <a:t>(</a:t>
            </a:r>
            <a:r>
              <a:rPr lang="en-US" dirty="0" smtClean="0">
                <a:latin typeface="Comic Sans MS" panose="030F0702030302020204" pitchFamily="66" charset="0"/>
              </a:rPr>
              <a:t>ART)</a:t>
            </a:r>
          </a:p>
          <a:p>
            <a:pPr marL="285750" indent="-285750">
              <a:buClr>
                <a:schemeClr val="accent1">
                  <a:lumMod val="60000"/>
                  <a:lumOff val="40000"/>
                </a:schemeClr>
              </a:buClr>
              <a:buFont typeface="Wingdings" panose="05000000000000000000" pitchFamily="2" charset="2"/>
              <a:buChar char="ü"/>
            </a:pPr>
            <a:r>
              <a:rPr lang="en-US" dirty="0" smtClean="0">
                <a:latin typeface="Comic Sans MS" panose="030F0702030302020204" pitchFamily="66" charset="0"/>
              </a:rPr>
              <a:t>Sealing in carious</a:t>
            </a:r>
          </a:p>
          <a:p>
            <a:pPr marL="285750" indent="-285750">
              <a:buClr>
                <a:schemeClr val="accent1">
                  <a:lumMod val="60000"/>
                  <a:lumOff val="40000"/>
                </a:schemeClr>
              </a:buClr>
              <a:buFont typeface="Wingdings" panose="05000000000000000000" pitchFamily="2" charset="2"/>
              <a:buChar char="ü"/>
            </a:pPr>
            <a:r>
              <a:rPr lang="en-US" dirty="0" smtClean="0">
                <a:latin typeface="Comic Sans MS" panose="030F0702030302020204" pitchFamily="66" charset="0"/>
              </a:rPr>
              <a:t>Lesions using fissure sealants</a:t>
            </a:r>
          </a:p>
          <a:p>
            <a:pPr marL="285750" indent="-285750">
              <a:buClr>
                <a:schemeClr val="accent1">
                  <a:lumMod val="60000"/>
                  <a:lumOff val="40000"/>
                </a:schemeClr>
              </a:buClr>
              <a:buFont typeface="Wingdings" panose="05000000000000000000" pitchFamily="2" charset="2"/>
              <a:buChar char="ü"/>
            </a:pPr>
            <a:r>
              <a:rPr lang="en-US" dirty="0" smtClean="0">
                <a:latin typeface="Comic Sans MS" panose="030F0702030302020204" pitchFamily="66" charset="0"/>
              </a:rPr>
              <a:t>Silver Diamine Fluoride</a:t>
            </a:r>
            <a:endParaRPr lang="en-US" sz="800" dirty="0" smtClean="0">
              <a:latin typeface="Comic Sans MS" panose="030F0702030302020204" pitchFamily="66" charset="0"/>
            </a:endParaRPr>
          </a:p>
          <a:p>
            <a:pPr marL="285750" indent="-285750">
              <a:buClr>
                <a:schemeClr val="accent1">
                  <a:lumMod val="60000"/>
                  <a:lumOff val="40000"/>
                </a:schemeClr>
              </a:buClr>
              <a:buFont typeface="Wingdings" panose="05000000000000000000" pitchFamily="2" charset="2"/>
              <a:buChar char="ü"/>
            </a:pPr>
            <a:r>
              <a:rPr lang="en-US" dirty="0" smtClean="0">
                <a:latin typeface="Comic Sans MS" panose="030F0702030302020204" pitchFamily="66" charset="0"/>
              </a:rPr>
              <a:t>Selective caries removal</a:t>
            </a:r>
          </a:p>
          <a:p>
            <a:pPr marL="285750" indent="-285750">
              <a:buClr>
                <a:schemeClr val="accent1">
                  <a:lumMod val="60000"/>
                  <a:lumOff val="40000"/>
                </a:schemeClr>
              </a:buClr>
              <a:buFont typeface="Wingdings" panose="05000000000000000000" pitchFamily="2" charset="2"/>
              <a:buChar char="ü"/>
            </a:pPr>
            <a:r>
              <a:rPr lang="en-US" dirty="0" smtClean="0">
                <a:latin typeface="Comic Sans MS" panose="030F0702030302020204" pitchFamily="66" charset="0"/>
              </a:rPr>
              <a:t>Hall </a:t>
            </a:r>
            <a:r>
              <a:rPr lang="en-US" dirty="0">
                <a:latin typeface="Comic Sans MS" panose="030F0702030302020204" pitchFamily="66" charset="0"/>
              </a:rPr>
              <a:t>Technique.</a:t>
            </a:r>
          </a:p>
        </p:txBody>
      </p:sp>
      <p:sp>
        <p:nvSpPr>
          <p:cNvPr id="15" name="Rectangle 14"/>
          <p:cNvSpPr/>
          <p:nvPr/>
        </p:nvSpPr>
        <p:spPr>
          <a:xfrm>
            <a:off x="5495576" y="4688555"/>
            <a:ext cx="2752681" cy="1323439"/>
          </a:xfrm>
          <a:prstGeom prst="rect">
            <a:avLst/>
          </a:prstGeom>
          <a:ln>
            <a:solidFill>
              <a:schemeClr val="accent1">
                <a:lumMod val="60000"/>
                <a:lumOff val="40000"/>
              </a:schemeClr>
            </a:solidFill>
          </a:ln>
        </p:spPr>
        <p:txBody>
          <a:bodyPr wrap="square">
            <a:spAutoFit/>
          </a:bodyPr>
          <a:lstStyle/>
          <a:p>
            <a:pPr algn="ctr"/>
            <a:r>
              <a:rPr lang="en-US" sz="2000" b="1" dirty="0" smtClean="0">
                <a:latin typeface="Segoe Print" panose="02000600000000000000" pitchFamily="2" charset="0"/>
              </a:rPr>
              <a:t>Importance of </a:t>
            </a:r>
            <a:r>
              <a:rPr lang="en-US" sz="2000" b="1" u="sng" dirty="0" smtClean="0">
                <a:latin typeface="Segoe Print" panose="02000600000000000000" pitchFamily="2" charset="0"/>
              </a:rPr>
              <a:t>tooth brushing with fluoridated toothpaste </a:t>
            </a:r>
            <a:endParaRPr lang="en-US" sz="2000" b="1" u="sng" dirty="0">
              <a:latin typeface="Segoe Print" panose="02000600000000000000" pitchFamily="2" charset="0"/>
            </a:endParaRPr>
          </a:p>
        </p:txBody>
      </p:sp>
      <p:sp>
        <p:nvSpPr>
          <p:cNvPr id="16" name="Slide Number Placeholder 15"/>
          <p:cNvSpPr>
            <a:spLocks noGrp="1"/>
          </p:cNvSpPr>
          <p:nvPr>
            <p:ph type="sldNum" sz="quarter" idx="12"/>
          </p:nvPr>
        </p:nvSpPr>
        <p:spPr>
          <a:xfrm>
            <a:off x="8103680" y="5942103"/>
            <a:ext cx="565159" cy="365125"/>
          </a:xfrm>
        </p:spPr>
        <p:txBody>
          <a:bodyPr/>
          <a:lstStyle/>
          <a:p>
            <a:fld id="{0EF3AB60-232D-4A92-B157-FF539A89C565}" type="slidenum">
              <a:rPr lang="en-US" smtClean="0"/>
              <a:t>13</a:t>
            </a:fld>
            <a:endParaRPr lang="en-US"/>
          </a:p>
        </p:txBody>
      </p:sp>
    </p:spTree>
    <p:extLst>
      <p:ext uri="{BB962C8B-B14F-4D97-AF65-F5344CB8AC3E}">
        <p14:creationId xmlns:p14="http://schemas.microsoft.com/office/powerpoint/2010/main" val="112941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1695335" y="476553"/>
            <a:ext cx="6112924" cy="887505"/>
          </a:xfrm>
          <a:prstGeom prst="rect">
            <a:avLst/>
          </a:prstGeom>
        </p:spPr>
        <p:txBody>
          <a:bodyPr vert="horz">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b="1" dirty="0" smtClean="0">
                <a:ln w="57150">
                  <a:solidFill>
                    <a:schemeClr val="accent1">
                      <a:lumMod val="60000"/>
                      <a:lumOff val="40000"/>
                      <a:alpha val="10000"/>
                    </a:schemeClr>
                  </a:solidFill>
                </a:ln>
                <a:solidFill>
                  <a:schemeClr val="accent1">
                    <a:lumMod val="60000"/>
                    <a:lumOff val="40000"/>
                  </a:schemeClr>
                </a:solidFill>
                <a:latin typeface="Segoe Print" panose="02000600000000000000" pitchFamily="2" charset="0"/>
              </a:rPr>
              <a:t>CONCLUSIONS</a:t>
            </a:r>
            <a:endParaRPr lang="en-US" sz="6000" b="1" dirty="0">
              <a:ln w="57150">
                <a:solidFill>
                  <a:schemeClr val="accent1">
                    <a:lumMod val="60000"/>
                    <a:lumOff val="40000"/>
                    <a:alpha val="10000"/>
                  </a:schemeClr>
                </a:solidFill>
              </a:ln>
              <a:solidFill>
                <a:schemeClr val="accent1">
                  <a:lumMod val="60000"/>
                  <a:lumOff val="40000"/>
                </a:schemeClr>
              </a:solidFill>
              <a:latin typeface="Segoe Print" panose="02000600000000000000" pitchFamily="2" charset="0"/>
            </a:endParaRPr>
          </a:p>
        </p:txBody>
      </p:sp>
      <p:sp>
        <p:nvSpPr>
          <p:cNvPr id="11" name="Slide Number Placeholder 10"/>
          <p:cNvSpPr>
            <a:spLocks noGrp="1"/>
          </p:cNvSpPr>
          <p:nvPr>
            <p:ph type="sldNum" sz="quarter" idx="12"/>
          </p:nvPr>
        </p:nvSpPr>
        <p:spPr>
          <a:xfrm>
            <a:off x="8079832" y="6000240"/>
            <a:ext cx="565159" cy="365125"/>
          </a:xfrm>
        </p:spPr>
        <p:txBody>
          <a:bodyPr/>
          <a:lstStyle/>
          <a:p>
            <a:fld id="{0EF3AB60-232D-4A92-B157-FF539A89C565}" type="slidenum">
              <a:rPr lang="en-US" smtClean="0"/>
              <a:t>14</a:t>
            </a:fld>
            <a:endParaRPr lang="en-US"/>
          </a:p>
        </p:txBody>
      </p:sp>
      <p:sp>
        <p:nvSpPr>
          <p:cNvPr id="12" name="Rectangle 11"/>
          <p:cNvSpPr/>
          <p:nvPr/>
        </p:nvSpPr>
        <p:spPr>
          <a:xfrm>
            <a:off x="1047211" y="1537538"/>
            <a:ext cx="7315200" cy="4324261"/>
          </a:xfrm>
          <a:prstGeom prst="rect">
            <a:avLst/>
          </a:prstGeom>
        </p:spPr>
        <p:txBody>
          <a:bodyPr wrap="square">
            <a:spAutoFit/>
          </a:bodyPr>
          <a:lstStyle/>
          <a:p>
            <a:pPr marL="457200" indent="-457200">
              <a:lnSpc>
                <a:spcPct val="200000"/>
              </a:lnSpc>
              <a:buFont typeface="+mj-lt"/>
              <a:buAutoNum type="arabicPeriod"/>
            </a:pPr>
            <a:r>
              <a:rPr lang="en-US" sz="2000" dirty="0" smtClean="0">
                <a:latin typeface="Comic Sans MS" panose="030F0702030302020204" pitchFamily="66" charset="0"/>
              </a:rPr>
              <a:t>Reported clinical manifestations in children </a:t>
            </a:r>
            <a:r>
              <a:rPr lang="en-US" sz="2000" dirty="0" smtClean="0">
                <a:solidFill>
                  <a:schemeClr val="accent1">
                    <a:lumMod val="60000"/>
                    <a:lumOff val="40000"/>
                  </a:schemeClr>
                </a:solidFill>
                <a:latin typeface="Segoe Print" panose="02000600000000000000" pitchFamily="2" charset="0"/>
              </a:rPr>
              <a:t>- generally less severe </a:t>
            </a:r>
            <a:r>
              <a:rPr lang="en-US" sz="2000" dirty="0" smtClean="0">
                <a:latin typeface="Comic Sans MS" panose="030F0702030302020204" pitchFamily="66" charset="0"/>
              </a:rPr>
              <a:t>than those of adult patients, young children, and particularly infants, </a:t>
            </a:r>
            <a:r>
              <a:rPr lang="en-US" sz="2000" dirty="0" smtClean="0">
                <a:solidFill>
                  <a:schemeClr val="accent1">
                    <a:lumMod val="60000"/>
                    <a:lumOff val="40000"/>
                  </a:schemeClr>
                </a:solidFill>
                <a:latin typeface="Segoe Print" panose="02000600000000000000" pitchFamily="2" charset="0"/>
              </a:rPr>
              <a:t>remain vulnerable to infection and pose a significant transmission risk. </a:t>
            </a:r>
          </a:p>
          <a:p>
            <a:pPr marL="457200" indent="-457200">
              <a:lnSpc>
                <a:spcPct val="200000"/>
              </a:lnSpc>
              <a:buFont typeface="+mj-lt"/>
              <a:buAutoNum type="arabicPeriod"/>
            </a:pPr>
            <a:r>
              <a:rPr lang="en-US" sz="2000" dirty="0" smtClean="0">
                <a:latin typeface="Segoe Print" panose="02000600000000000000" pitchFamily="2" charset="0"/>
              </a:rPr>
              <a:t>Universal Infection Control Procedures </a:t>
            </a:r>
          </a:p>
          <a:p>
            <a:pPr marL="457200" indent="-457200">
              <a:lnSpc>
                <a:spcPct val="200000"/>
              </a:lnSpc>
              <a:buFont typeface="+mj-lt"/>
              <a:buAutoNum type="arabicPeriod"/>
            </a:pPr>
            <a:r>
              <a:rPr lang="en-US" sz="2000" dirty="0" smtClean="0">
                <a:latin typeface="Segoe Print" panose="02000600000000000000" pitchFamily="2" charset="0"/>
              </a:rPr>
              <a:t>Preventive Dental Behaviours </a:t>
            </a:r>
          </a:p>
          <a:p>
            <a:pPr marL="457200" indent="-457200">
              <a:lnSpc>
                <a:spcPct val="200000"/>
              </a:lnSpc>
              <a:buFont typeface="+mj-lt"/>
              <a:buAutoNum type="arabicPeriod"/>
            </a:pPr>
            <a:r>
              <a:rPr lang="en-US" sz="2000" dirty="0" smtClean="0">
                <a:latin typeface="Segoe Print" panose="02000600000000000000" pitchFamily="2" charset="0"/>
              </a:rPr>
              <a:t>Minimally Invasive Procedures </a:t>
            </a:r>
            <a:endParaRPr lang="en-US" sz="2000" dirty="0">
              <a:solidFill>
                <a:schemeClr val="accent1">
                  <a:lumMod val="60000"/>
                  <a:lumOff val="40000"/>
                </a:schemeClr>
              </a:solidFill>
              <a:latin typeface="Segoe Print" panose="02000600000000000000" pitchFamily="2" charset="0"/>
            </a:endParaRPr>
          </a:p>
        </p:txBody>
      </p:sp>
    </p:spTree>
    <p:extLst>
      <p:ext uri="{BB962C8B-B14F-4D97-AF65-F5344CB8AC3E}">
        <p14:creationId xmlns:p14="http://schemas.microsoft.com/office/powerpoint/2010/main" val="77910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1000"/>
                                        <p:tgtEl>
                                          <p:spTgt spid="12">
                                            <p:txEl>
                                              <p:pRg st="3" end="3"/>
                                            </p:txEl>
                                          </p:spTgt>
                                        </p:tgtEl>
                                      </p:cBhvr>
                                    </p:animEffect>
                                    <p:anim calcmode="lin" valueType="num">
                                      <p:cBhvr>
                                        <p:cTn id="2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94010" y="1481370"/>
            <a:ext cx="7934931" cy="3170099"/>
          </a:xfrm>
          <a:prstGeom prst="rect">
            <a:avLst/>
          </a:prstGeom>
        </p:spPr>
        <p:txBody>
          <a:bodyPr wrap="square">
            <a:spAutoFit/>
          </a:bodyPr>
          <a:lstStyle/>
          <a:p>
            <a:pPr algn="ctr"/>
            <a:r>
              <a:rPr lang="en-US" sz="4000" b="1" dirty="0">
                <a:solidFill>
                  <a:schemeClr val="accent1">
                    <a:lumMod val="60000"/>
                    <a:lumOff val="40000"/>
                  </a:schemeClr>
                </a:solidFill>
                <a:latin typeface="Segoe Print" panose="02000600000000000000" pitchFamily="2" charset="0"/>
              </a:rPr>
              <a:t>COVID-19 Disease in Children: What </a:t>
            </a:r>
            <a:r>
              <a:rPr lang="en-US" sz="4000" b="1" dirty="0" smtClean="0">
                <a:solidFill>
                  <a:schemeClr val="accent1">
                    <a:lumMod val="60000"/>
                    <a:lumOff val="40000"/>
                  </a:schemeClr>
                </a:solidFill>
                <a:latin typeface="Segoe Print" panose="02000600000000000000" pitchFamily="2" charset="0"/>
              </a:rPr>
              <a:t>Dentists Should </a:t>
            </a:r>
            <a:r>
              <a:rPr lang="en-US" sz="4000" b="1" dirty="0">
                <a:solidFill>
                  <a:schemeClr val="accent1">
                    <a:lumMod val="60000"/>
                    <a:lumOff val="40000"/>
                  </a:schemeClr>
                </a:solidFill>
                <a:latin typeface="Segoe Print" panose="02000600000000000000" pitchFamily="2" charset="0"/>
              </a:rPr>
              <a:t>Know and Do to Prevent Viral </a:t>
            </a:r>
            <a:r>
              <a:rPr lang="en-US" sz="4000" b="1" dirty="0" smtClean="0">
                <a:solidFill>
                  <a:schemeClr val="accent1">
                    <a:lumMod val="60000"/>
                    <a:lumOff val="40000"/>
                  </a:schemeClr>
                </a:solidFill>
                <a:latin typeface="Segoe Print" panose="02000600000000000000" pitchFamily="2" charset="0"/>
              </a:rPr>
              <a:t>Spread. The </a:t>
            </a:r>
            <a:r>
              <a:rPr lang="en-US" sz="4000" b="1" dirty="0">
                <a:solidFill>
                  <a:schemeClr val="accent1">
                    <a:lumMod val="60000"/>
                    <a:lumOff val="40000"/>
                  </a:schemeClr>
                </a:solidFill>
                <a:latin typeface="Segoe Print" panose="02000600000000000000" pitchFamily="2" charset="0"/>
              </a:rPr>
              <a:t>Italian Point of View</a:t>
            </a:r>
            <a:endParaRPr lang="en-US" sz="4000" dirty="0">
              <a:solidFill>
                <a:schemeClr val="accent1">
                  <a:lumMod val="60000"/>
                  <a:lumOff val="40000"/>
                </a:schemeClr>
              </a:solidFill>
              <a:latin typeface="Segoe Print" panose="02000600000000000000" pitchFamily="2" charset="0"/>
            </a:endParaRPr>
          </a:p>
        </p:txBody>
      </p:sp>
      <p:sp>
        <p:nvSpPr>
          <p:cNvPr id="12" name="Rectangle 11"/>
          <p:cNvSpPr/>
          <p:nvPr/>
        </p:nvSpPr>
        <p:spPr>
          <a:xfrm>
            <a:off x="795277" y="4816068"/>
            <a:ext cx="7655391" cy="1323439"/>
          </a:xfrm>
          <a:prstGeom prst="rect">
            <a:avLst/>
          </a:prstGeom>
          <a:solidFill>
            <a:schemeClr val="accent1">
              <a:lumMod val="40000"/>
              <a:lumOff val="60000"/>
            </a:schemeClr>
          </a:solidFill>
          <a:ln w="28575">
            <a:solidFill>
              <a:schemeClr val="accent1">
                <a:lumMod val="60000"/>
                <a:lumOff val="40000"/>
              </a:schemeClr>
            </a:solidFill>
          </a:ln>
        </p:spPr>
        <p:txBody>
          <a:bodyPr wrap="square">
            <a:spAutoFit/>
          </a:bodyPr>
          <a:lstStyle/>
          <a:p>
            <a:pPr algn="ctr"/>
            <a:r>
              <a:rPr lang="en-US" sz="2000" b="1" dirty="0" err="1">
                <a:solidFill>
                  <a:schemeClr val="bg2"/>
                </a:solidFill>
                <a:latin typeface="Segoe Print" panose="02000600000000000000" pitchFamily="2" charset="0"/>
              </a:rPr>
              <a:t>Ferrazzano</a:t>
            </a:r>
            <a:r>
              <a:rPr lang="en-US" sz="2000" b="1" dirty="0">
                <a:solidFill>
                  <a:schemeClr val="bg2"/>
                </a:solidFill>
                <a:latin typeface="Segoe Print" panose="02000600000000000000" pitchFamily="2" charset="0"/>
              </a:rPr>
              <a:t> GF, </a:t>
            </a:r>
            <a:r>
              <a:rPr lang="en-US" sz="2000" b="1" dirty="0" err="1">
                <a:solidFill>
                  <a:schemeClr val="bg2"/>
                </a:solidFill>
                <a:latin typeface="Segoe Print" panose="02000600000000000000" pitchFamily="2" charset="0"/>
              </a:rPr>
              <a:t>Ingenito</a:t>
            </a:r>
            <a:r>
              <a:rPr lang="en-US" sz="2000" b="1" dirty="0">
                <a:solidFill>
                  <a:schemeClr val="bg2"/>
                </a:solidFill>
                <a:latin typeface="Segoe Print" panose="02000600000000000000" pitchFamily="2" charset="0"/>
              </a:rPr>
              <a:t> A, </a:t>
            </a:r>
            <a:r>
              <a:rPr lang="en-US" sz="2000" b="1" dirty="0" err="1">
                <a:solidFill>
                  <a:schemeClr val="bg2"/>
                </a:solidFill>
                <a:latin typeface="Segoe Print" panose="02000600000000000000" pitchFamily="2" charset="0"/>
              </a:rPr>
              <a:t>Cantile</a:t>
            </a:r>
            <a:r>
              <a:rPr lang="en-US" sz="2000" b="1" dirty="0">
                <a:solidFill>
                  <a:schemeClr val="bg2"/>
                </a:solidFill>
                <a:latin typeface="Segoe Print" panose="02000600000000000000" pitchFamily="2" charset="0"/>
              </a:rPr>
              <a:t> T. </a:t>
            </a:r>
            <a:endParaRPr lang="en-US" sz="2000" b="1" dirty="0" smtClean="0">
              <a:solidFill>
                <a:schemeClr val="bg2"/>
              </a:solidFill>
              <a:latin typeface="Segoe Print" panose="02000600000000000000" pitchFamily="2" charset="0"/>
            </a:endParaRPr>
          </a:p>
          <a:p>
            <a:pPr algn="ctr"/>
            <a:r>
              <a:rPr lang="en-US" sz="2000" b="1" dirty="0" smtClean="0">
                <a:solidFill>
                  <a:schemeClr val="bg2"/>
                </a:solidFill>
                <a:latin typeface="Segoe Print" panose="02000600000000000000" pitchFamily="2" charset="0"/>
              </a:rPr>
              <a:t>International </a:t>
            </a:r>
            <a:r>
              <a:rPr lang="en-US" sz="2000" b="1" dirty="0">
                <a:solidFill>
                  <a:schemeClr val="bg2"/>
                </a:solidFill>
                <a:latin typeface="Segoe Print" panose="02000600000000000000" pitchFamily="2" charset="0"/>
              </a:rPr>
              <a:t>Journal of Environmental Research and Public Health. </a:t>
            </a:r>
            <a:endParaRPr lang="en-US" sz="2000" b="1" dirty="0" smtClean="0">
              <a:solidFill>
                <a:schemeClr val="bg2"/>
              </a:solidFill>
              <a:latin typeface="Segoe Print" panose="02000600000000000000" pitchFamily="2" charset="0"/>
            </a:endParaRPr>
          </a:p>
          <a:p>
            <a:pPr algn="ctr"/>
            <a:r>
              <a:rPr lang="en-US" sz="2000" b="1" dirty="0" smtClean="0">
                <a:solidFill>
                  <a:schemeClr val="bg2"/>
                </a:solidFill>
                <a:latin typeface="Segoe Print" panose="02000600000000000000" pitchFamily="2" charset="0"/>
              </a:rPr>
              <a:t>2020 </a:t>
            </a:r>
            <a:r>
              <a:rPr lang="en-US" sz="2000" b="1" dirty="0">
                <a:solidFill>
                  <a:schemeClr val="bg2"/>
                </a:solidFill>
                <a:latin typeface="Segoe Print" panose="02000600000000000000" pitchFamily="2" charset="0"/>
              </a:rPr>
              <a:t>Jan;17(10):3642.</a:t>
            </a:r>
          </a:p>
        </p:txBody>
      </p:sp>
      <p:sp>
        <p:nvSpPr>
          <p:cNvPr id="13" name="TextBox 12"/>
          <p:cNvSpPr txBox="1"/>
          <p:nvPr/>
        </p:nvSpPr>
        <p:spPr>
          <a:xfrm>
            <a:off x="1554319" y="543319"/>
            <a:ext cx="6214311" cy="769441"/>
          </a:xfrm>
          <a:prstGeom prst="rect">
            <a:avLst/>
          </a:prstGeom>
          <a:noFill/>
          <a:ln w="28575">
            <a:solidFill>
              <a:schemeClr val="accent1">
                <a:lumMod val="60000"/>
                <a:lumOff val="40000"/>
              </a:schemeClr>
            </a:solidFill>
          </a:ln>
        </p:spPr>
        <p:txBody>
          <a:bodyPr wrap="square" rtlCol="0">
            <a:spAutoFit/>
          </a:bodyPr>
          <a:lstStyle/>
          <a:p>
            <a:pPr algn="ctr"/>
            <a:r>
              <a:rPr lang="en-US" sz="4400" dirty="0" smtClean="0">
                <a:latin typeface="Comic Sans MS" panose="030F0702030302020204" pitchFamily="66" charset="0"/>
              </a:rPr>
              <a:t>RELATED ARTICLE -1</a:t>
            </a:r>
            <a:endParaRPr lang="en-US" sz="4400" dirty="0">
              <a:latin typeface="Comic Sans MS" panose="030F0702030302020204" pitchFamily="66" charset="0"/>
            </a:endParaRPr>
          </a:p>
        </p:txBody>
      </p:sp>
      <p:sp>
        <p:nvSpPr>
          <p:cNvPr id="10" name="Slide Number Placeholder 9"/>
          <p:cNvSpPr>
            <a:spLocks noGrp="1"/>
          </p:cNvSpPr>
          <p:nvPr>
            <p:ph type="sldNum" sz="quarter" idx="12"/>
          </p:nvPr>
        </p:nvSpPr>
        <p:spPr/>
        <p:txBody>
          <a:bodyPr/>
          <a:lstStyle/>
          <a:p>
            <a:fld id="{0EF3AB60-232D-4A92-B157-FF539A89C565}" type="slidenum">
              <a:rPr lang="en-US" smtClean="0"/>
              <a:t>15</a:t>
            </a:fld>
            <a:endParaRPr lang="en-US"/>
          </a:p>
        </p:txBody>
      </p:sp>
    </p:spTree>
    <p:extLst>
      <p:ext uri="{BB962C8B-B14F-4D97-AF65-F5344CB8AC3E}">
        <p14:creationId xmlns:p14="http://schemas.microsoft.com/office/powerpoint/2010/main" val="12704428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82883" y="881229"/>
            <a:ext cx="7870609" cy="4431983"/>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dirty="0">
                <a:solidFill>
                  <a:schemeClr val="accent1">
                    <a:lumMod val="60000"/>
                    <a:lumOff val="40000"/>
                  </a:schemeClr>
                </a:solidFill>
                <a:latin typeface="Segoe Print" panose="02000600000000000000" pitchFamily="2" charset="0"/>
              </a:rPr>
              <a:t>2019 novel coronavirus (2019-nCoV</a:t>
            </a:r>
            <a:r>
              <a:rPr lang="en-US" sz="2400" dirty="0" smtClean="0">
                <a:solidFill>
                  <a:schemeClr val="accent1">
                    <a:lumMod val="60000"/>
                    <a:lumOff val="40000"/>
                  </a:schemeClr>
                </a:solidFill>
                <a:latin typeface="Segoe Print" panose="02000600000000000000" pitchFamily="2" charset="0"/>
              </a:rPr>
              <a:t>)</a:t>
            </a:r>
          </a:p>
          <a:p>
            <a:pPr marL="342900" indent="-342900">
              <a:lnSpc>
                <a:spcPct val="200000"/>
              </a:lnSpc>
              <a:buFont typeface="Arial" panose="020B0604020202020204" pitchFamily="34" charset="0"/>
              <a:buChar char="•"/>
            </a:pPr>
            <a:r>
              <a:rPr lang="en-US" sz="2400" dirty="0" smtClean="0">
                <a:latin typeface="Comic Sans MS" panose="030F0702030302020204" pitchFamily="66" charset="0"/>
              </a:rPr>
              <a:t>11 Feb 2020, - International </a:t>
            </a:r>
            <a:r>
              <a:rPr lang="en-US" sz="2400" dirty="0">
                <a:latin typeface="Comic Sans MS" panose="030F0702030302020204" pitchFamily="66" charset="0"/>
              </a:rPr>
              <a:t>Committee on Taxonomy of Viruses </a:t>
            </a:r>
            <a:r>
              <a:rPr lang="en-US" sz="2400" dirty="0" smtClean="0">
                <a:latin typeface="Comic Sans MS" panose="030F0702030302020204" pitchFamily="66" charset="0"/>
              </a:rPr>
              <a:t>- new </a:t>
            </a:r>
            <a:r>
              <a:rPr lang="en-US" sz="2400" dirty="0">
                <a:latin typeface="Comic Sans MS" panose="030F0702030302020204" pitchFamily="66" charset="0"/>
              </a:rPr>
              <a:t>coronavirus capable of </a:t>
            </a:r>
            <a:r>
              <a:rPr lang="en-US" sz="2400" dirty="0" smtClean="0">
                <a:latin typeface="Comic Sans MS" panose="030F0702030302020204" pitchFamily="66" charset="0"/>
              </a:rPr>
              <a:t>infecting humans </a:t>
            </a:r>
            <a:r>
              <a:rPr lang="en-US" sz="2400" dirty="0">
                <a:latin typeface="Comic Sans MS" panose="030F0702030302020204" pitchFamily="66" charset="0"/>
              </a:rPr>
              <a:t>as </a:t>
            </a:r>
            <a:r>
              <a:rPr lang="en-US" sz="2400" dirty="0">
                <a:solidFill>
                  <a:schemeClr val="accent1">
                    <a:lumMod val="60000"/>
                    <a:lumOff val="40000"/>
                  </a:schemeClr>
                </a:solidFill>
                <a:latin typeface="Segoe Print" panose="02000600000000000000" pitchFamily="2" charset="0"/>
              </a:rPr>
              <a:t>SARS-CoV-2</a:t>
            </a:r>
            <a:r>
              <a:rPr lang="en-US" sz="2400" dirty="0">
                <a:latin typeface="Segoe Print" panose="02000600000000000000" pitchFamily="2" charset="0"/>
              </a:rPr>
              <a:t> </a:t>
            </a:r>
          </a:p>
          <a:p>
            <a:pPr marL="342900" indent="-342900">
              <a:lnSpc>
                <a:spcPct val="200000"/>
              </a:lnSpc>
              <a:buFont typeface="Arial" panose="020B0604020202020204" pitchFamily="34" charset="0"/>
              <a:buChar char="•"/>
            </a:pPr>
            <a:r>
              <a:rPr lang="en-US" sz="2400" dirty="0" smtClean="0">
                <a:latin typeface="Comic Sans MS" panose="030F0702030302020204" pitchFamily="66" charset="0"/>
              </a:rPr>
              <a:t>World </a:t>
            </a:r>
            <a:r>
              <a:rPr lang="en-US" sz="2400" dirty="0">
                <a:latin typeface="Comic Sans MS" panose="030F0702030302020204" pitchFamily="66" charset="0"/>
              </a:rPr>
              <a:t>Health Organization declared </a:t>
            </a:r>
            <a:r>
              <a:rPr lang="en-US" sz="2400" dirty="0" smtClean="0">
                <a:latin typeface="Comic Sans MS" panose="030F0702030302020204" pitchFamily="66" charset="0"/>
              </a:rPr>
              <a:t>disease </a:t>
            </a:r>
            <a:r>
              <a:rPr lang="en-US" sz="2400" dirty="0">
                <a:latin typeface="Comic Sans MS" panose="030F0702030302020204" pitchFamily="66" charset="0"/>
              </a:rPr>
              <a:t>caused by this virus </a:t>
            </a:r>
            <a:r>
              <a:rPr lang="en-US" sz="2400" dirty="0" smtClean="0">
                <a:latin typeface="Comic Sans MS" panose="030F0702030302020204" pitchFamily="66" charset="0"/>
              </a:rPr>
              <a:t>as </a:t>
            </a:r>
            <a:r>
              <a:rPr lang="en-US" sz="2400" dirty="0">
                <a:solidFill>
                  <a:schemeClr val="accent1">
                    <a:lumMod val="60000"/>
                    <a:lumOff val="40000"/>
                  </a:schemeClr>
                </a:solidFill>
                <a:latin typeface="Segoe Print" panose="02000600000000000000" pitchFamily="2" charset="0"/>
              </a:rPr>
              <a:t>COVID-19</a:t>
            </a:r>
            <a:r>
              <a:rPr lang="en-US" sz="2400" dirty="0">
                <a:solidFill>
                  <a:schemeClr val="accent1">
                    <a:lumMod val="60000"/>
                    <a:lumOff val="40000"/>
                  </a:schemeClr>
                </a:solidFill>
                <a:latin typeface="Comic Sans MS" panose="030F0702030302020204" pitchFamily="66" charset="0"/>
              </a:rPr>
              <a:t> </a:t>
            </a:r>
          </a:p>
        </p:txBody>
      </p:sp>
      <p:sp>
        <p:nvSpPr>
          <p:cNvPr id="10" name="Slide Number Placeholder 9"/>
          <p:cNvSpPr>
            <a:spLocks noGrp="1"/>
          </p:cNvSpPr>
          <p:nvPr>
            <p:ph type="sldNum" sz="quarter" idx="12"/>
          </p:nvPr>
        </p:nvSpPr>
        <p:spPr/>
        <p:txBody>
          <a:bodyPr/>
          <a:lstStyle/>
          <a:p>
            <a:fld id="{0EF3AB60-232D-4A92-B157-FF539A89C565}" type="slidenum">
              <a:rPr lang="en-US" smtClean="0"/>
              <a:t>16</a:t>
            </a:fld>
            <a:endParaRPr lang="en-US"/>
          </a:p>
        </p:txBody>
      </p:sp>
    </p:spTree>
    <p:extLst>
      <p:ext uri="{BB962C8B-B14F-4D97-AF65-F5344CB8AC3E}">
        <p14:creationId xmlns:p14="http://schemas.microsoft.com/office/powerpoint/2010/main" val="325662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AutoShape 2" descr="Sick Man Laying In Bed With Fever Royalty Free Cliparts, Vector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Sick Man Laying In Bed With Fever Royalty Free Cliparts, Vectors ..."/>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69" b="97692" l="3615" r="98615"/>
                    </a14:imgEffect>
                  </a14:imgLayer>
                </a14:imgProps>
              </a:ext>
              <a:ext uri="{28A0092B-C50C-407E-A947-70E740481C1C}">
                <a14:useLocalDpi xmlns:a14="http://schemas.microsoft.com/office/drawing/2010/main" val="0"/>
              </a:ext>
            </a:extLst>
          </a:blip>
          <a:srcRect/>
          <a:stretch>
            <a:fillRect/>
          </a:stretch>
        </p:blipFill>
        <p:spPr bwMode="auto">
          <a:xfrm>
            <a:off x="445060" y="349156"/>
            <a:ext cx="2125103" cy="2125103"/>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Coughing Man Holding Hot Drink Stock Vector - Illustration of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Coughing Man Holding Hot Drink Stock Vector - Illustration of ..."/>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75" b="98750" l="0" r="97375"/>
                    </a14:imgEffect>
                  </a14:imgLayer>
                </a14:imgProps>
              </a:ext>
              <a:ext uri="{28A0092B-C50C-407E-A947-70E740481C1C}">
                <a14:useLocalDpi xmlns:a14="http://schemas.microsoft.com/office/drawing/2010/main" val="0"/>
              </a:ext>
            </a:extLst>
          </a:blip>
          <a:srcRect/>
          <a:stretch>
            <a:fillRect/>
          </a:stretch>
        </p:blipFill>
        <p:spPr bwMode="auto">
          <a:xfrm>
            <a:off x="2570163" y="480574"/>
            <a:ext cx="2048037" cy="20480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ult Pain Throat Stock Illustrations – 246 Adult Pain Throat ..."/>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4375" b="90000" l="10000" r="90000"/>
                    </a14:imgEffect>
                  </a14:imgLayer>
                </a14:imgProps>
              </a:ext>
              <a:ext uri="{28A0092B-C50C-407E-A947-70E740481C1C}">
                <a14:useLocalDpi xmlns:a14="http://schemas.microsoft.com/office/drawing/2010/main" val="0"/>
              </a:ext>
            </a:extLst>
          </a:blip>
          <a:srcRect/>
          <a:stretch>
            <a:fillRect/>
          </a:stretch>
        </p:blipFill>
        <p:spPr bwMode="auto">
          <a:xfrm>
            <a:off x="4203589" y="407224"/>
            <a:ext cx="2121387" cy="21213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ody aches Clipart | +1,566,198 clip art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812" y="3978328"/>
            <a:ext cx="5916636" cy="19049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29593" y="2848427"/>
            <a:ext cx="5591914" cy="830997"/>
          </a:xfrm>
          <a:prstGeom prst="rect">
            <a:avLst/>
          </a:prstGeom>
          <a:ln>
            <a:solidFill>
              <a:schemeClr val="accent1">
                <a:lumMod val="60000"/>
                <a:lumOff val="40000"/>
              </a:schemeClr>
            </a:solidFill>
          </a:ln>
        </p:spPr>
        <p:txBody>
          <a:bodyPr wrap="square">
            <a:spAutoFit/>
          </a:bodyPr>
          <a:lstStyle/>
          <a:p>
            <a:pPr algn="ctr"/>
            <a:r>
              <a:rPr lang="en-US" sz="1600" dirty="0">
                <a:latin typeface="Segoe Print" panose="02000600000000000000" pitchFamily="2" charset="0"/>
              </a:rPr>
              <a:t>fever, </a:t>
            </a:r>
            <a:r>
              <a:rPr lang="en-US" sz="1600" dirty="0" smtClean="0">
                <a:latin typeface="Segoe Print" panose="02000600000000000000" pitchFamily="2" charset="0"/>
              </a:rPr>
              <a:t>Cough</a:t>
            </a:r>
            <a:r>
              <a:rPr lang="en-US" sz="1600" dirty="0">
                <a:latin typeface="Segoe Print" panose="02000600000000000000" pitchFamily="2" charset="0"/>
              </a:rPr>
              <a:t>, shortness of breath or </a:t>
            </a:r>
            <a:r>
              <a:rPr lang="en-US" sz="1600" dirty="0" smtClean="0">
                <a:latin typeface="Segoe Print" panose="02000600000000000000" pitchFamily="2" charset="0"/>
              </a:rPr>
              <a:t>difficulty in breathing, tiredness</a:t>
            </a:r>
            <a:r>
              <a:rPr lang="en-US" sz="1600" dirty="0">
                <a:latin typeface="Segoe Print" panose="02000600000000000000" pitchFamily="2" charset="0"/>
              </a:rPr>
              <a:t>, body aches, runny nose, sore throat.</a:t>
            </a:r>
          </a:p>
        </p:txBody>
      </p:sp>
      <p:sp>
        <p:nvSpPr>
          <p:cNvPr id="10" name="Slide Number Placeholder 9"/>
          <p:cNvSpPr>
            <a:spLocks noGrp="1"/>
          </p:cNvSpPr>
          <p:nvPr>
            <p:ph type="sldNum" sz="quarter" idx="12"/>
          </p:nvPr>
        </p:nvSpPr>
        <p:spPr/>
        <p:txBody>
          <a:bodyPr/>
          <a:lstStyle/>
          <a:p>
            <a:fld id="{0EF3AB60-232D-4A92-B157-FF539A89C565}" type="slidenum">
              <a:rPr lang="en-US" smtClean="0"/>
              <a:t>17</a:t>
            </a:fld>
            <a:endParaRPr lang="en-US"/>
          </a:p>
        </p:txBody>
      </p:sp>
      <p:sp>
        <p:nvSpPr>
          <p:cNvPr id="18" name="Rectangle 17"/>
          <p:cNvSpPr/>
          <p:nvPr/>
        </p:nvSpPr>
        <p:spPr>
          <a:xfrm>
            <a:off x="6500376" y="1826764"/>
            <a:ext cx="2186887" cy="2585323"/>
          </a:xfrm>
          <a:prstGeom prst="rect">
            <a:avLst/>
          </a:prstGeom>
          <a:solidFill>
            <a:schemeClr val="accent1">
              <a:lumMod val="40000"/>
              <a:lumOff val="60000"/>
            </a:schemeClr>
          </a:solidFill>
        </p:spPr>
        <p:txBody>
          <a:bodyPr wrap="square">
            <a:spAutoFit/>
          </a:bodyPr>
          <a:lstStyle/>
          <a:p>
            <a:pPr marL="285750" indent="-285750">
              <a:buFont typeface="Arial" panose="020B0604020202020204" pitchFamily="34" charset="0"/>
              <a:buChar char="•"/>
            </a:pPr>
            <a:r>
              <a:rPr lang="en-US" dirty="0" smtClean="0">
                <a:solidFill>
                  <a:schemeClr val="bg2"/>
                </a:solidFill>
                <a:latin typeface="Comic Sans MS" panose="030F0702030302020204" pitchFamily="66" charset="0"/>
              </a:rPr>
              <a:t>Severity - very mild to severe. </a:t>
            </a:r>
          </a:p>
          <a:p>
            <a:pPr marL="285750" indent="-285750">
              <a:buFont typeface="Arial" panose="020B0604020202020204" pitchFamily="34" charset="0"/>
              <a:buChar char="•"/>
            </a:pPr>
            <a:r>
              <a:rPr lang="en-US" dirty="0" smtClean="0">
                <a:solidFill>
                  <a:schemeClr val="bg2"/>
                </a:solidFill>
                <a:latin typeface="Comic Sans MS" panose="030F0702030302020204" pitchFamily="66" charset="0"/>
              </a:rPr>
              <a:t>Complications - Pneumonia in both lungs</a:t>
            </a:r>
          </a:p>
          <a:p>
            <a:pPr algn="ctr"/>
            <a:r>
              <a:rPr lang="en-US" dirty="0" smtClean="0">
                <a:solidFill>
                  <a:schemeClr val="bg2"/>
                </a:solidFill>
                <a:latin typeface="Comic Sans MS" panose="030F0702030302020204" pitchFamily="66" charset="0"/>
              </a:rPr>
              <a:t>                             Organ failure in several organs &amp; death</a:t>
            </a:r>
            <a:endParaRPr lang="en-US" dirty="0">
              <a:solidFill>
                <a:schemeClr val="bg2"/>
              </a:solidFill>
              <a:latin typeface="Comic Sans MS" panose="030F0702030302020204" pitchFamily="66" charset="0"/>
            </a:endParaRPr>
          </a:p>
        </p:txBody>
      </p:sp>
    </p:spTree>
    <p:extLst>
      <p:ext uri="{BB962C8B-B14F-4D97-AF65-F5344CB8AC3E}">
        <p14:creationId xmlns:p14="http://schemas.microsoft.com/office/powerpoint/2010/main" val="63251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2"/>
                                        </p:tgtEl>
                                        <p:attrNameLst>
                                          <p:attrName>style.visibility</p:attrName>
                                        </p:attrNameLst>
                                      </p:cBhvr>
                                      <p:to>
                                        <p:strVal val="visible"/>
                                      </p:to>
                                    </p:set>
                                    <p:animEffect transition="in" filter="fade">
                                      <p:cBhvr>
                                        <p:cTn id="14" dur="1000"/>
                                        <p:tgtEl>
                                          <p:spTgt spid="1032"/>
                                        </p:tgtEl>
                                      </p:cBhvr>
                                    </p:animEffect>
                                    <p:anim calcmode="lin" valueType="num">
                                      <p:cBhvr>
                                        <p:cTn id="15" dur="1000" fill="hold"/>
                                        <p:tgtEl>
                                          <p:spTgt spid="1032"/>
                                        </p:tgtEl>
                                        <p:attrNameLst>
                                          <p:attrName>ppt_x</p:attrName>
                                        </p:attrNameLst>
                                      </p:cBhvr>
                                      <p:tavLst>
                                        <p:tav tm="0">
                                          <p:val>
                                            <p:strVal val="#ppt_x"/>
                                          </p:val>
                                        </p:tav>
                                        <p:tav tm="100000">
                                          <p:val>
                                            <p:strVal val="#ppt_x"/>
                                          </p:val>
                                        </p:tav>
                                      </p:tavLst>
                                    </p:anim>
                                    <p:anim calcmode="lin" valueType="num">
                                      <p:cBhvr>
                                        <p:cTn id="16"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38"/>
                                        </p:tgtEl>
                                        <p:attrNameLst>
                                          <p:attrName>style.visibility</p:attrName>
                                        </p:attrNameLst>
                                      </p:cBhvr>
                                      <p:to>
                                        <p:strVal val="visible"/>
                                      </p:to>
                                    </p:set>
                                    <p:animEffect transition="in" filter="fade">
                                      <p:cBhvr>
                                        <p:cTn id="21" dur="1000"/>
                                        <p:tgtEl>
                                          <p:spTgt spid="1038"/>
                                        </p:tgtEl>
                                      </p:cBhvr>
                                    </p:animEffect>
                                    <p:anim calcmode="lin" valueType="num">
                                      <p:cBhvr>
                                        <p:cTn id="22" dur="1000" fill="hold"/>
                                        <p:tgtEl>
                                          <p:spTgt spid="1038"/>
                                        </p:tgtEl>
                                        <p:attrNameLst>
                                          <p:attrName>ppt_x</p:attrName>
                                        </p:attrNameLst>
                                      </p:cBhvr>
                                      <p:tavLst>
                                        <p:tav tm="0">
                                          <p:val>
                                            <p:strVal val="#ppt_x"/>
                                          </p:val>
                                        </p:tav>
                                        <p:tav tm="100000">
                                          <p:val>
                                            <p:strVal val="#ppt_x"/>
                                          </p:val>
                                        </p:tav>
                                      </p:tavLst>
                                    </p:anim>
                                    <p:anim calcmode="lin" valueType="num">
                                      <p:cBhvr>
                                        <p:cTn id="23"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1000"/>
                                        <p:tgtEl>
                                          <p:spTgt spid="1040"/>
                                        </p:tgtEl>
                                      </p:cBhvr>
                                    </p:animEffect>
                                    <p:anim calcmode="lin" valueType="num">
                                      <p:cBhvr>
                                        <p:cTn id="29" dur="1000" fill="hold"/>
                                        <p:tgtEl>
                                          <p:spTgt spid="1040"/>
                                        </p:tgtEl>
                                        <p:attrNameLst>
                                          <p:attrName>ppt_x</p:attrName>
                                        </p:attrNameLst>
                                      </p:cBhvr>
                                      <p:tavLst>
                                        <p:tav tm="0">
                                          <p:val>
                                            <p:strVal val="#ppt_x"/>
                                          </p:val>
                                        </p:tav>
                                        <p:tav tm="100000">
                                          <p:val>
                                            <p:strVal val="#ppt_x"/>
                                          </p:val>
                                        </p:tav>
                                      </p:tavLst>
                                    </p:anim>
                                    <p:anim calcmode="lin" valueType="num">
                                      <p:cBhvr>
                                        <p:cTn id="30" dur="1000" fill="hold"/>
                                        <p:tgtEl>
                                          <p:spTgt spid="104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631431" y="3652565"/>
            <a:ext cx="1798890" cy="461665"/>
          </a:xfrm>
          <a:prstGeom prst="rect">
            <a:avLst/>
          </a:prstGeom>
        </p:spPr>
        <p:txBody>
          <a:bodyPr wrap="none">
            <a:spAutoFit/>
          </a:bodyPr>
          <a:lstStyle/>
          <a:p>
            <a:r>
              <a:rPr lang="en-US" sz="2400" b="1" dirty="0">
                <a:solidFill>
                  <a:schemeClr val="accent1">
                    <a:lumMod val="60000"/>
                    <a:lumOff val="40000"/>
                  </a:schemeClr>
                </a:solidFill>
                <a:latin typeface="Segoe Print" panose="02000600000000000000" pitchFamily="2" charset="0"/>
              </a:rPr>
              <a:t>Dong et al</a:t>
            </a:r>
          </a:p>
        </p:txBody>
      </p:sp>
      <p:sp>
        <p:nvSpPr>
          <p:cNvPr id="12" name="Rectangle 11"/>
          <p:cNvSpPr/>
          <p:nvPr/>
        </p:nvSpPr>
        <p:spPr>
          <a:xfrm>
            <a:off x="2372474" y="4066320"/>
            <a:ext cx="4381125" cy="369332"/>
          </a:xfrm>
          <a:prstGeom prst="rect">
            <a:avLst/>
          </a:prstGeom>
          <a:ln>
            <a:solidFill>
              <a:schemeClr val="accent1">
                <a:lumMod val="60000"/>
                <a:lumOff val="40000"/>
              </a:schemeClr>
            </a:solidFill>
          </a:ln>
        </p:spPr>
        <p:txBody>
          <a:bodyPr wrap="square">
            <a:spAutoFit/>
          </a:bodyPr>
          <a:lstStyle/>
          <a:p>
            <a:pPr algn="ctr"/>
            <a:r>
              <a:rPr lang="en-US" dirty="0">
                <a:latin typeface="Comic Sans MS" panose="030F0702030302020204" pitchFamily="66" charset="0"/>
              </a:rPr>
              <a:t>2143 pediatric patients with COVID-19</a:t>
            </a:r>
            <a:endParaRPr lang="en-US" dirty="0" smtClean="0">
              <a:latin typeface="Comic Sans MS" panose="030F0702030302020204" pitchFamily="66" charset="0"/>
            </a:endParaRPr>
          </a:p>
        </p:txBody>
      </p:sp>
      <p:graphicFrame>
        <p:nvGraphicFramePr>
          <p:cNvPr id="13" name="Diagram 12"/>
          <p:cNvGraphicFramePr/>
          <p:nvPr>
            <p:extLst>
              <p:ext uri="{D42A27DB-BD31-4B8C-83A1-F6EECF244321}">
                <p14:modId xmlns:p14="http://schemas.microsoft.com/office/powerpoint/2010/main" val="3590585353"/>
              </p:ext>
            </p:extLst>
          </p:nvPr>
        </p:nvGraphicFramePr>
        <p:xfrm>
          <a:off x="600053" y="3989418"/>
          <a:ext cx="7850615" cy="2850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a:off x="3811431" y="449503"/>
            <a:ext cx="1459054" cy="461665"/>
          </a:xfrm>
          <a:prstGeom prst="rect">
            <a:avLst/>
          </a:prstGeom>
        </p:spPr>
        <p:txBody>
          <a:bodyPr wrap="none">
            <a:spAutoFit/>
          </a:bodyPr>
          <a:lstStyle/>
          <a:p>
            <a:r>
              <a:rPr lang="en-US" sz="2400" b="1" dirty="0">
                <a:solidFill>
                  <a:schemeClr val="accent1">
                    <a:lumMod val="60000"/>
                    <a:lumOff val="40000"/>
                  </a:schemeClr>
                </a:solidFill>
                <a:latin typeface="Segoe Print" panose="02000600000000000000" pitchFamily="2" charset="0"/>
              </a:rPr>
              <a:t>Lu et al.</a:t>
            </a:r>
          </a:p>
        </p:txBody>
      </p:sp>
      <p:sp>
        <p:nvSpPr>
          <p:cNvPr id="17" name="Rectangle 16"/>
          <p:cNvSpPr/>
          <p:nvPr/>
        </p:nvSpPr>
        <p:spPr>
          <a:xfrm>
            <a:off x="1388420" y="875006"/>
            <a:ext cx="6367742" cy="369332"/>
          </a:xfrm>
          <a:prstGeom prst="rect">
            <a:avLst/>
          </a:prstGeom>
          <a:ln>
            <a:solidFill>
              <a:schemeClr val="accent1">
                <a:lumMod val="60000"/>
                <a:lumOff val="40000"/>
              </a:schemeClr>
            </a:solidFill>
          </a:ln>
        </p:spPr>
        <p:txBody>
          <a:bodyPr wrap="square">
            <a:spAutoFit/>
          </a:bodyPr>
          <a:lstStyle/>
          <a:p>
            <a:pPr algn="ctr"/>
            <a:r>
              <a:rPr lang="en-US" dirty="0" smtClean="0">
                <a:latin typeface="Comic Sans MS" panose="030F0702030302020204" pitchFamily="66" charset="0"/>
              </a:rPr>
              <a:t>Nasopharyngeal or </a:t>
            </a:r>
            <a:r>
              <a:rPr lang="en-US" dirty="0">
                <a:latin typeface="Comic Sans MS" panose="030F0702030302020204" pitchFamily="66" charset="0"/>
              </a:rPr>
              <a:t>throat </a:t>
            </a:r>
            <a:r>
              <a:rPr lang="en-US" dirty="0" smtClean="0">
                <a:latin typeface="Comic Sans MS" panose="030F0702030302020204" pitchFamily="66" charset="0"/>
              </a:rPr>
              <a:t>swabs - </a:t>
            </a:r>
            <a:r>
              <a:rPr lang="en-US" dirty="0">
                <a:latin typeface="Comic Sans MS" panose="030F0702030302020204" pitchFamily="66" charset="0"/>
              </a:rPr>
              <a:t>1391 children </a:t>
            </a:r>
            <a:r>
              <a:rPr lang="en-US" dirty="0" smtClean="0">
                <a:latin typeface="Comic Sans MS" panose="030F0702030302020204" pitchFamily="66" charset="0"/>
              </a:rPr>
              <a:t>assessed</a:t>
            </a:r>
          </a:p>
        </p:txBody>
      </p:sp>
      <p:sp>
        <p:nvSpPr>
          <p:cNvPr id="18" name="Rectangle 17"/>
          <p:cNvSpPr/>
          <p:nvPr/>
        </p:nvSpPr>
        <p:spPr>
          <a:xfrm>
            <a:off x="3174135" y="1277637"/>
            <a:ext cx="3161443" cy="369332"/>
          </a:xfrm>
          <a:prstGeom prst="rect">
            <a:avLst/>
          </a:prstGeom>
          <a:ln>
            <a:solidFill>
              <a:schemeClr val="accent1">
                <a:lumMod val="60000"/>
                <a:lumOff val="40000"/>
              </a:schemeClr>
            </a:solidFill>
          </a:ln>
        </p:spPr>
        <p:txBody>
          <a:bodyPr wrap="none">
            <a:spAutoFit/>
          </a:bodyPr>
          <a:lstStyle/>
          <a:p>
            <a:r>
              <a:rPr lang="en-US" dirty="0">
                <a:latin typeface="Comic Sans MS" panose="030F0702030302020204" pitchFamily="66" charset="0"/>
              </a:rPr>
              <a:t>171 (12.3%) were confirmed</a:t>
            </a:r>
          </a:p>
        </p:txBody>
      </p:sp>
      <p:graphicFrame>
        <p:nvGraphicFramePr>
          <p:cNvPr id="19" name="Diagram 18"/>
          <p:cNvGraphicFramePr/>
          <p:nvPr>
            <p:extLst>
              <p:ext uri="{D42A27DB-BD31-4B8C-83A1-F6EECF244321}">
                <p14:modId xmlns:p14="http://schemas.microsoft.com/office/powerpoint/2010/main" val="2921492227"/>
              </p:ext>
            </p:extLst>
          </p:nvPr>
        </p:nvGraphicFramePr>
        <p:xfrm>
          <a:off x="531628" y="1128163"/>
          <a:ext cx="8101584" cy="29381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Slide Number Placeholder 9"/>
          <p:cNvSpPr>
            <a:spLocks noGrp="1"/>
          </p:cNvSpPr>
          <p:nvPr>
            <p:ph type="sldNum" sz="quarter" idx="12"/>
          </p:nvPr>
        </p:nvSpPr>
        <p:spPr/>
        <p:txBody>
          <a:bodyPr/>
          <a:lstStyle/>
          <a:p>
            <a:fld id="{0EF3AB60-232D-4A92-B157-FF539A89C565}" type="slidenum">
              <a:rPr lang="en-US" smtClean="0"/>
              <a:t>18</a:t>
            </a:fld>
            <a:endParaRPr lang="en-US"/>
          </a:p>
        </p:txBody>
      </p:sp>
    </p:spTree>
    <p:extLst>
      <p:ext uri="{BB962C8B-B14F-4D97-AF65-F5344CB8AC3E}">
        <p14:creationId xmlns:p14="http://schemas.microsoft.com/office/powerpoint/2010/main" val="29327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graphicEl>
                                              <a:dgm id="{1C7E039E-B0D2-461C-9A6A-67521F1C0053}"/>
                                            </p:graphicEl>
                                          </p:spTgt>
                                        </p:tgtEl>
                                        <p:attrNameLst>
                                          <p:attrName>style.visibility</p:attrName>
                                        </p:attrNameLst>
                                      </p:cBhvr>
                                      <p:to>
                                        <p:strVal val="visible"/>
                                      </p:to>
                                    </p:set>
                                    <p:animEffect transition="in" filter="fade">
                                      <p:cBhvr>
                                        <p:cTn id="26" dur="1000"/>
                                        <p:tgtEl>
                                          <p:spTgt spid="19">
                                            <p:graphicEl>
                                              <a:dgm id="{1C7E039E-B0D2-461C-9A6A-67521F1C0053}"/>
                                            </p:graphicEl>
                                          </p:spTgt>
                                        </p:tgtEl>
                                      </p:cBhvr>
                                    </p:animEffect>
                                    <p:anim calcmode="lin" valueType="num">
                                      <p:cBhvr>
                                        <p:cTn id="27" dur="1000" fill="hold"/>
                                        <p:tgtEl>
                                          <p:spTgt spid="19">
                                            <p:graphicEl>
                                              <a:dgm id="{1C7E039E-B0D2-461C-9A6A-67521F1C0053}"/>
                                            </p:graphicEl>
                                          </p:spTgt>
                                        </p:tgtEl>
                                        <p:attrNameLst>
                                          <p:attrName>ppt_x</p:attrName>
                                        </p:attrNameLst>
                                      </p:cBhvr>
                                      <p:tavLst>
                                        <p:tav tm="0">
                                          <p:val>
                                            <p:strVal val="#ppt_x"/>
                                          </p:val>
                                        </p:tav>
                                        <p:tav tm="100000">
                                          <p:val>
                                            <p:strVal val="#ppt_x"/>
                                          </p:val>
                                        </p:tav>
                                      </p:tavLst>
                                    </p:anim>
                                    <p:anim calcmode="lin" valueType="num">
                                      <p:cBhvr>
                                        <p:cTn id="28" dur="1000" fill="hold"/>
                                        <p:tgtEl>
                                          <p:spTgt spid="19">
                                            <p:graphicEl>
                                              <a:dgm id="{1C7E039E-B0D2-461C-9A6A-67521F1C0053}"/>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9">
                                            <p:graphicEl>
                                              <a:dgm id="{112EAEF2-84F1-45FB-9754-7A7B8A93CC62}"/>
                                            </p:graphicEl>
                                          </p:spTgt>
                                        </p:tgtEl>
                                        <p:attrNameLst>
                                          <p:attrName>style.visibility</p:attrName>
                                        </p:attrNameLst>
                                      </p:cBhvr>
                                      <p:to>
                                        <p:strVal val="visible"/>
                                      </p:to>
                                    </p:set>
                                    <p:animEffect transition="in" filter="fade">
                                      <p:cBhvr>
                                        <p:cTn id="31" dur="1000"/>
                                        <p:tgtEl>
                                          <p:spTgt spid="19">
                                            <p:graphicEl>
                                              <a:dgm id="{112EAEF2-84F1-45FB-9754-7A7B8A93CC62}"/>
                                            </p:graphicEl>
                                          </p:spTgt>
                                        </p:tgtEl>
                                      </p:cBhvr>
                                    </p:animEffect>
                                    <p:anim calcmode="lin" valueType="num">
                                      <p:cBhvr>
                                        <p:cTn id="32" dur="1000" fill="hold"/>
                                        <p:tgtEl>
                                          <p:spTgt spid="19">
                                            <p:graphicEl>
                                              <a:dgm id="{112EAEF2-84F1-45FB-9754-7A7B8A93CC62}"/>
                                            </p:graphicEl>
                                          </p:spTgt>
                                        </p:tgtEl>
                                        <p:attrNameLst>
                                          <p:attrName>ppt_x</p:attrName>
                                        </p:attrNameLst>
                                      </p:cBhvr>
                                      <p:tavLst>
                                        <p:tav tm="0">
                                          <p:val>
                                            <p:strVal val="#ppt_x"/>
                                          </p:val>
                                        </p:tav>
                                        <p:tav tm="100000">
                                          <p:val>
                                            <p:strVal val="#ppt_x"/>
                                          </p:val>
                                        </p:tav>
                                      </p:tavLst>
                                    </p:anim>
                                    <p:anim calcmode="lin" valueType="num">
                                      <p:cBhvr>
                                        <p:cTn id="33" dur="1000" fill="hold"/>
                                        <p:tgtEl>
                                          <p:spTgt spid="19">
                                            <p:graphicEl>
                                              <a:dgm id="{112EAEF2-84F1-45FB-9754-7A7B8A93CC62}"/>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9">
                                            <p:graphicEl>
                                              <a:dgm id="{1B8EF6A5-85BB-4CB6-B89D-1C0FC772B0BB}"/>
                                            </p:graphicEl>
                                          </p:spTgt>
                                        </p:tgtEl>
                                        <p:attrNameLst>
                                          <p:attrName>style.visibility</p:attrName>
                                        </p:attrNameLst>
                                      </p:cBhvr>
                                      <p:to>
                                        <p:strVal val="visible"/>
                                      </p:to>
                                    </p:set>
                                    <p:animEffect transition="in" filter="fade">
                                      <p:cBhvr>
                                        <p:cTn id="38" dur="1000"/>
                                        <p:tgtEl>
                                          <p:spTgt spid="19">
                                            <p:graphicEl>
                                              <a:dgm id="{1B8EF6A5-85BB-4CB6-B89D-1C0FC772B0BB}"/>
                                            </p:graphicEl>
                                          </p:spTgt>
                                        </p:tgtEl>
                                      </p:cBhvr>
                                    </p:animEffect>
                                    <p:anim calcmode="lin" valueType="num">
                                      <p:cBhvr>
                                        <p:cTn id="39" dur="1000" fill="hold"/>
                                        <p:tgtEl>
                                          <p:spTgt spid="19">
                                            <p:graphicEl>
                                              <a:dgm id="{1B8EF6A5-85BB-4CB6-B89D-1C0FC772B0BB}"/>
                                            </p:graphicEl>
                                          </p:spTgt>
                                        </p:tgtEl>
                                        <p:attrNameLst>
                                          <p:attrName>ppt_x</p:attrName>
                                        </p:attrNameLst>
                                      </p:cBhvr>
                                      <p:tavLst>
                                        <p:tav tm="0">
                                          <p:val>
                                            <p:strVal val="#ppt_x"/>
                                          </p:val>
                                        </p:tav>
                                        <p:tav tm="100000">
                                          <p:val>
                                            <p:strVal val="#ppt_x"/>
                                          </p:val>
                                        </p:tav>
                                      </p:tavLst>
                                    </p:anim>
                                    <p:anim calcmode="lin" valueType="num">
                                      <p:cBhvr>
                                        <p:cTn id="40" dur="1000" fill="hold"/>
                                        <p:tgtEl>
                                          <p:spTgt spid="19">
                                            <p:graphicEl>
                                              <a:dgm id="{1B8EF6A5-85BB-4CB6-B89D-1C0FC772B0BB}"/>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9">
                                            <p:graphicEl>
                                              <a:dgm id="{6C866EF1-C5B9-4D8C-99C3-0E1CFA2ED11C}"/>
                                            </p:graphicEl>
                                          </p:spTgt>
                                        </p:tgtEl>
                                        <p:attrNameLst>
                                          <p:attrName>style.visibility</p:attrName>
                                        </p:attrNameLst>
                                      </p:cBhvr>
                                      <p:to>
                                        <p:strVal val="visible"/>
                                      </p:to>
                                    </p:set>
                                    <p:animEffect transition="in" filter="fade">
                                      <p:cBhvr>
                                        <p:cTn id="43" dur="1000"/>
                                        <p:tgtEl>
                                          <p:spTgt spid="19">
                                            <p:graphicEl>
                                              <a:dgm id="{6C866EF1-C5B9-4D8C-99C3-0E1CFA2ED11C}"/>
                                            </p:graphicEl>
                                          </p:spTgt>
                                        </p:tgtEl>
                                      </p:cBhvr>
                                    </p:animEffect>
                                    <p:anim calcmode="lin" valueType="num">
                                      <p:cBhvr>
                                        <p:cTn id="44" dur="1000" fill="hold"/>
                                        <p:tgtEl>
                                          <p:spTgt spid="19">
                                            <p:graphicEl>
                                              <a:dgm id="{6C866EF1-C5B9-4D8C-99C3-0E1CFA2ED11C}"/>
                                            </p:graphicEl>
                                          </p:spTgt>
                                        </p:tgtEl>
                                        <p:attrNameLst>
                                          <p:attrName>ppt_x</p:attrName>
                                        </p:attrNameLst>
                                      </p:cBhvr>
                                      <p:tavLst>
                                        <p:tav tm="0">
                                          <p:val>
                                            <p:strVal val="#ppt_x"/>
                                          </p:val>
                                        </p:tav>
                                        <p:tav tm="100000">
                                          <p:val>
                                            <p:strVal val="#ppt_x"/>
                                          </p:val>
                                        </p:tav>
                                      </p:tavLst>
                                    </p:anim>
                                    <p:anim calcmode="lin" valueType="num">
                                      <p:cBhvr>
                                        <p:cTn id="45" dur="1000" fill="hold"/>
                                        <p:tgtEl>
                                          <p:spTgt spid="19">
                                            <p:graphicEl>
                                              <a:dgm id="{6C866EF1-C5B9-4D8C-99C3-0E1CFA2ED11C}"/>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9">
                                            <p:graphicEl>
                                              <a:dgm id="{A4533B9E-7136-476D-A49E-62833FD42896}"/>
                                            </p:graphicEl>
                                          </p:spTgt>
                                        </p:tgtEl>
                                        <p:attrNameLst>
                                          <p:attrName>style.visibility</p:attrName>
                                        </p:attrNameLst>
                                      </p:cBhvr>
                                      <p:to>
                                        <p:strVal val="visible"/>
                                      </p:to>
                                    </p:set>
                                    <p:animEffect transition="in" filter="fade">
                                      <p:cBhvr>
                                        <p:cTn id="50" dur="1000"/>
                                        <p:tgtEl>
                                          <p:spTgt spid="19">
                                            <p:graphicEl>
                                              <a:dgm id="{A4533B9E-7136-476D-A49E-62833FD42896}"/>
                                            </p:graphicEl>
                                          </p:spTgt>
                                        </p:tgtEl>
                                      </p:cBhvr>
                                    </p:animEffect>
                                    <p:anim calcmode="lin" valueType="num">
                                      <p:cBhvr>
                                        <p:cTn id="51" dur="1000" fill="hold"/>
                                        <p:tgtEl>
                                          <p:spTgt spid="19">
                                            <p:graphicEl>
                                              <a:dgm id="{A4533B9E-7136-476D-A49E-62833FD42896}"/>
                                            </p:graphicEl>
                                          </p:spTgt>
                                        </p:tgtEl>
                                        <p:attrNameLst>
                                          <p:attrName>ppt_x</p:attrName>
                                        </p:attrNameLst>
                                      </p:cBhvr>
                                      <p:tavLst>
                                        <p:tav tm="0">
                                          <p:val>
                                            <p:strVal val="#ppt_x"/>
                                          </p:val>
                                        </p:tav>
                                        <p:tav tm="100000">
                                          <p:val>
                                            <p:strVal val="#ppt_x"/>
                                          </p:val>
                                        </p:tav>
                                      </p:tavLst>
                                    </p:anim>
                                    <p:anim calcmode="lin" valueType="num">
                                      <p:cBhvr>
                                        <p:cTn id="52" dur="1000" fill="hold"/>
                                        <p:tgtEl>
                                          <p:spTgt spid="19">
                                            <p:graphicEl>
                                              <a:dgm id="{A4533B9E-7136-476D-A49E-62833FD42896}"/>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9">
                                            <p:graphicEl>
                                              <a:dgm id="{72A6AC03-AD7F-4141-B339-587E98A1039F}"/>
                                            </p:graphicEl>
                                          </p:spTgt>
                                        </p:tgtEl>
                                        <p:attrNameLst>
                                          <p:attrName>style.visibility</p:attrName>
                                        </p:attrNameLst>
                                      </p:cBhvr>
                                      <p:to>
                                        <p:strVal val="visible"/>
                                      </p:to>
                                    </p:set>
                                    <p:animEffect transition="in" filter="fade">
                                      <p:cBhvr>
                                        <p:cTn id="55" dur="1000"/>
                                        <p:tgtEl>
                                          <p:spTgt spid="19">
                                            <p:graphicEl>
                                              <a:dgm id="{72A6AC03-AD7F-4141-B339-587E98A1039F}"/>
                                            </p:graphicEl>
                                          </p:spTgt>
                                        </p:tgtEl>
                                      </p:cBhvr>
                                    </p:animEffect>
                                    <p:anim calcmode="lin" valueType="num">
                                      <p:cBhvr>
                                        <p:cTn id="56" dur="1000" fill="hold"/>
                                        <p:tgtEl>
                                          <p:spTgt spid="19">
                                            <p:graphicEl>
                                              <a:dgm id="{72A6AC03-AD7F-4141-B339-587E98A1039F}"/>
                                            </p:graphicEl>
                                          </p:spTgt>
                                        </p:tgtEl>
                                        <p:attrNameLst>
                                          <p:attrName>ppt_x</p:attrName>
                                        </p:attrNameLst>
                                      </p:cBhvr>
                                      <p:tavLst>
                                        <p:tav tm="0">
                                          <p:val>
                                            <p:strVal val="#ppt_x"/>
                                          </p:val>
                                        </p:tav>
                                        <p:tav tm="100000">
                                          <p:val>
                                            <p:strVal val="#ppt_x"/>
                                          </p:val>
                                        </p:tav>
                                      </p:tavLst>
                                    </p:anim>
                                    <p:anim calcmode="lin" valueType="num">
                                      <p:cBhvr>
                                        <p:cTn id="57" dur="1000" fill="hold"/>
                                        <p:tgtEl>
                                          <p:spTgt spid="19">
                                            <p:graphicEl>
                                              <a:dgm id="{72A6AC03-AD7F-4141-B339-587E98A1039F}"/>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9">
                                            <p:graphicEl>
                                              <a:dgm id="{3A69F322-73E5-4D63-AE50-6D98328B39B3}"/>
                                            </p:graphicEl>
                                          </p:spTgt>
                                        </p:tgtEl>
                                        <p:attrNameLst>
                                          <p:attrName>style.visibility</p:attrName>
                                        </p:attrNameLst>
                                      </p:cBhvr>
                                      <p:to>
                                        <p:strVal val="visible"/>
                                      </p:to>
                                    </p:set>
                                    <p:animEffect transition="in" filter="fade">
                                      <p:cBhvr>
                                        <p:cTn id="62" dur="1000"/>
                                        <p:tgtEl>
                                          <p:spTgt spid="19">
                                            <p:graphicEl>
                                              <a:dgm id="{3A69F322-73E5-4D63-AE50-6D98328B39B3}"/>
                                            </p:graphicEl>
                                          </p:spTgt>
                                        </p:tgtEl>
                                      </p:cBhvr>
                                    </p:animEffect>
                                    <p:anim calcmode="lin" valueType="num">
                                      <p:cBhvr>
                                        <p:cTn id="63" dur="1000" fill="hold"/>
                                        <p:tgtEl>
                                          <p:spTgt spid="19">
                                            <p:graphicEl>
                                              <a:dgm id="{3A69F322-73E5-4D63-AE50-6D98328B39B3}"/>
                                            </p:graphicEl>
                                          </p:spTgt>
                                        </p:tgtEl>
                                        <p:attrNameLst>
                                          <p:attrName>ppt_x</p:attrName>
                                        </p:attrNameLst>
                                      </p:cBhvr>
                                      <p:tavLst>
                                        <p:tav tm="0">
                                          <p:val>
                                            <p:strVal val="#ppt_x"/>
                                          </p:val>
                                        </p:tav>
                                        <p:tav tm="100000">
                                          <p:val>
                                            <p:strVal val="#ppt_x"/>
                                          </p:val>
                                        </p:tav>
                                      </p:tavLst>
                                    </p:anim>
                                    <p:anim calcmode="lin" valueType="num">
                                      <p:cBhvr>
                                        <p:cTn id="64" dur="1000" fill="hold"/>
                                        <p:tgtEl>
                                          <p:spTgt spid="19">
                                            <p:graphicEl>
                                              <a:dgm id="{3A69F322-73E5-4D63-AE50-6D98328B39B3}"/>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
                                            <p:graphicEl>
                                              <a:dgm id="{D054CF14-BF57-4290-A331-392C8180031F}"/>
                                            </p:graphicEl>
                                          </p:spTgt>
                                        </p:tgtEl>
                                        <p:attrNameLst>
                                          <p:attrName>style.visibility</p:attrName>
                                        </p:attrNameLst>
                                      </p:cBhvr>
                                      <p:to>
                                        <p:strVal val="visible"/>
                                      </p:to>
                                    </p:set>
                                    <p:animEffect transition="in" filter="fade">
                                      <p:cBhvr>
                                        <p:cTn id="67" dur="1000"/>
                                        <p:tgtEl>
                                          <p:spTgt spid="19">
                                            <p:graphicEl>
                                              <a:dgm id="{D054CF14-BF57-4290-A331-392C8180031F}"/>
                                            </p:graphicEl>
                                          </p:spTgt>
                                        </p:tgtEl>
                                      </p:cBhvr>
                                    </p:animEffect>
                                    <p:anim calcmode="lin" valueType="num">
                                      <p:cBhvr>
                                        <p:cTn id="68" dur="1000" fill="hold"/>
                                        <p:tgtEl>
                                          <p:spTgt spid="19">
                                            <p:graphicEl>
                                              <a:dgm id="{D054CF14-BF57-4290-A331-392C8180031F}"/>
                                            </p:graphicEl>
                                          </p:spTgt>
                                        </p:tgtEl>
                                        <p:attrNameLst>
                                          <p:attrName>ppt_x</p:attrName>
                                        </p:attrNameLst>
                                      </p:cBhvr>
                                      <p:tavLst>
                                        <p:tav tm="0">
                                          <p:val>
                                            <p:strVal val="#ppt_x"/>
                                          </p:val>
                                        </p:tav>
                                        <p:tav tm="100000">
                                          <p:val>
                                            <p:strVal val="#ppt_x"/>
                                          </p:val>
                                        </p:tav>
                                      </p:tavLst>
                                    </p:anim>
                                    <p:anim calcmode="lin" valueType="num">
                                      <p:cBhvr>
                                        <p:cTn id="69" dur="1000" fill="hold"/>
                                        <p:tgtEl>
                                          <p:spTgt spid="19">
                                            <p:graphicEl>
                                              <a:dgm id="{D054CF14-BF57-4290-A331-392C8180031F}"/>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1000" fill="hold"/>
                                        <p:tgtEl>
                                          <p:spTgt spid="1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1000"/>
                                        <p:tgtEl>
                                          <p:spTgt spid="12"/>
                                        </p:tgtEl>
                                      </p:cBhvr>
                                    </p:animEffect>
                                    <p:anim calcmode="lin" valueType="num">
                                      <p:cBhvr>
                                        <p:cTn id="80" dur="1000" fill="hold"/>
                                        <p:tgtEl>
                                          <p:spTgt spid="12"/>
                                        </p:tgtEl>
                                        <p:attrNameLst>
                                          <p:attrName>ppt_x</p:attrName>
                                        </p:attrNameLst>
                                      </p:cBhvr>
                                      <p:tavLst>
                                        <p:tav tm="0">
                                          <p:val>
                                            <p:strVal val="#ppt_x"/>
                                          </p:val>
                                        </p:tav>
                                        <p:tav tm="100000">
                                          <p:val>
                                            <p:strVal val="#ppt_x"/>
                                          </p:val>
                                        </p:tav>
                                      </p:tavLst>
                                    </p:anim>
                                    <p:anim calcmode="lin" valueType="num">
                                      <p:cBhvr>
                                        <p:cTn id="8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3">
                                            <p:graphicEl>
                                              <a:dgm id="{1C7E039E-B0D2-461C-9A6A-67521F1C0053}"/>
                                            </p:graphicEl>
                                          </p:spTgt>
                                        </p:tgtEl>
                                        <p:attrNameLst>
                                          <p:attrName>style.visibility</p:attrName>
                                        </p:attrNameLst>
                                      </p:cBhvr>
                                      <p:to>
                                        <p:strVal val="visible"/>
                                      </p:to>
                                    </p:set>
                                    <p:animEffect transition="in" filter="fade">
                                      <p:cBhvr>
                                        <p:cTn id="86" dur="1000"/>
                                        <p:tgtEl>
                                          <p:spTgt spid="13">
                                            <p:graphicEl>
                                              <a:dgm id="{1C7E039E-B0D2-461C-9A6A-67521F1C0053}"/>
                                            </p:graphicEl>
                                          </p:spTgt>
                                        </p:tgtEl>
                                      </p:cBhvr>
                                    </p:animEffect>
                                    <p:anim calcmode="lin" valueType="num">
                                      <p:cBhvr>
                                        <p:cTn id="87" dur="1000" fill="hold"/>
                                        <p:tgtEl>
                                          <p:spTgt spid="13">
                                            <p:graphicEl>
                                              <a:dgm id="{1C7E039E-B0D2-461C-9A6A-67521F1C0053}"/>
                                            </p:graphicEl>
                                          </p:spTgt>
                                        </p:tgtEl>
                                        <p:attrNameLst>
                                          <p:attrName>ppt_x</p:attrName>
                                        </p:attrNameLst>
                                      </p:cBhvr>
                                      <p:tavLst>
                                        <p:tav tm="0">
                                          <p:val>
                                            <p:strVal val="#ppt_x"/>
                                          </p:val>
                                        </p:tav>
                                        <p:tav tm="100000">
                                          <p:val>
                                            <p:strVal val="#ppt_x"/>
                                          </p:val>
                                        </p:tav>
                                      </p:tavLst>
                                    </p:anim>
                                    <p:anim calcmode="lin" valueType="num">
                                      <p:cBhvr>
                                        <p:cTn id="88" dur="1000" fill="hold"/>
                                        <p:tgtEl>
                                          <p:spTgt spid="13">
                                            <p:graphicEl>
                                              <a:dgm id="{1C7E039E-B0D2-461C-9A6A-67521F1C0053}"/>
                                            </p:graphic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3">
                                            <p:graphicEl>
                                              <a:dgm id="{112EAEF2-84F1-45FB-9754-7A7B8A93CC62}"/>
                                            </p:graphicEl>
                                          </p:spTgt>
                                        </p:tgtEl>
                                        <p:attrNameLst>
                                          <p:attrName>style.visibility</p:attrName>
                                        </p:attrNameLst>
                                      </p:cBhvr>
                                      <p:to>
                                        <p:strVal val="visible"/>
                                      </p:to>
                                    </p:set>
                                    <p:animEffect transition="in" filter="fade">
                                      <p:cBhvr>
                                        <p:cTn id="91" dur="1000"/>
                                        <p:tgtEl>
                                          <p:spTgt spid="13">
                                            <p:graphicEl>
                                              <a:dgm id="{112EAEF2-84F1-45FB-9754-7A7B8A93CC62}"/>
                                            </p:graphicEl>
                                          </p:spTgt>
                                        </p:tgtEl>
                                      </p:cBhvr>
                                    </p:animEffect>
                                    <p:anim calcmode="lin" valueType="num">
                                      <p:cBhvr>
                                        <p:cTn id="92" dur="1000" fill="hold"/>
                                        <p:tgtEl>
                                          <p:spTgt spid="13">
                                            <p:graphicEl>
                                              <a:dgm id="{112EAEF2-84F1-45FB-9754-7A7B8A93CC62}"/>
                                            </p:graphicEl>
                                          </p:spTgt>
                                        </p:tgtEl>
                                        <p:attrNameLst>
                                          <p:attrName>ppt_x</p:attrName>
                                        </p:attrNameLst>
                                      </p:cBhvr>
                                      <p:tavLst>
                                        <p:tav tm="0">
                                          <p:val>
                                            <p:strVal val="#ppt_x"/>
                                          </p:val>
                                        </p:tav>
                                        <p:tav tm="100000">
                                          <p:val>
                                            <p:strVal val="#ppt_x"/>
                                          </p:val>
                                        </p:tav>
                                      </p:tavLst>
                                    </p:anim>
                                    <p:anim calcmode="lin" valueType="num">
                                      <p:cBhvr>
                                        <p:cTn id="93" dur="1000" fill="hold"/>
                                        <p:tgtEl>
                                          <p:spTgt spid="13">
                                            <p:graphicEl>
                                              <a:dgm id="{112EAEF2-84F1-45FB-9754-7A7B8A93CC62}"/>
                                            </p:graphic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13">
                                            <p:graphicEl>
                                              <a:dgm id="{1B8EF6A5-85BB-4CB6-B89D-1C0FC772B0BB}"/>
                                            </p:graphicEl>
                                          </p:spTgt>
                                        </p:tgtEl>
                                        <p:attrNameLst>
                                          <p:attrName>style.visibility</p:attrName>
                                        </p:attrNameLst>
                                      </p:cBhvr>
                                      <p:to>
                                        <p:strVal val="visible"/>
                                      </p:to>
                                    </p:set>
                                    <p:animEffect transition="in" filter="fade">
                                      <p:cBhvr>
                                        <p:cTn id="98" dur="1000"/>
                                        <p:tgtEl>
                                          <p:spTgt spid="13">
                                            <p:graphicEl>
                                              <a:dgm id="{1B8EF6A5-85BB-4CB6-B89D-1C0FC772B0BB}"/>
                                            </p:graphicEl>
                                          </p:spTgt>
                                        </p:tgtEl>
                                      </p:cBhvr>
                                    </p:animEffect>
                                    <p:anim calcmode="lin" valueType="num">
                                      <p:cBhvr>
                                        <p:cTn id="99" dur="1000" fill="hold"/>
                                        <p:tgtEl>
                                          <p:spTgt spid="13">
                                            <p:graphicEl>
                                              <a:dgm id="{1B8EF6A5-85BB-4CB6-B89D-1C0FC772B0BB}"/>
                                            </p:graphicEl>
                                          </p:spTgt>
                                        </p:tgtEl>
                                        <p:attrNameLst>
                                          <p:attrName>ppt_x</p:attrName>
                                        </p:attrNameLst>
                                      </p:cBhvr>
                                      <p:tavLst>
                                        <p:tav tm="0">
                                          <p:val>
                                            <p:strVal val="#ppt_x"/>
                                          </p:val>
                                        </p:tav>
                                        <p:tav tm="100000">
                                          <p:val>
                                            <p:strVal val="#ppt_x"/>
                                          </p:val>
                                        </p:tav>
                                      </p:tavLst>
                                    </p:anim>
                                    <p:anim calcmode="lin" valueType="num">
                                      <p:cBhvr>
                                        <p:cTn id="100" dur="1000" fill="hold"/>
                                        <p:tgtEl>
                                          <p:spTgt spid="13">
                                            <p:graphicEl>
                                              <a:dgm id="{1B8EF6A5-85BB-4CB6-B89D-1C0FC772B0BB}"/>
                                            </p:graphicEl>
                                          </p:spTgt>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3">
                                            <p:graphicEl>
                                              <a:dgm id="{6C866EF1-C5B9-4D8C-99C3-0E1CFA2ED11C}"/>
                                            </p:graphicEl>
                                          </p:spTgt>
                                        </p:tgtEl>
                                        <p:attrNameLst>
                                          <p:attrName>style.visibility</p:attrName>
                                        </p:attrNameLst>
                                      </p:cBhvr>
                                      <p:to>
                                        <p:strVal val="visible"/>
                                      </p:to>
                                    </p:set>
                                    <p:animEffect transition="in" filter="fade">
                                      <p:cBhvr>
                                        <p:cTn id="103" dur="1000"/>
                                        <p:tgtEl>
                                          <p:spTgt spid="13">
                                            <p:graphicEl>
                                              <a:dgm id="{6C866EF1-C5B9-4D8C-99C3-0E1CFA2ED11C}"/>
                                            </p:graphicEl>
                                          </p:spTgt>
                                        </p:tgtEl>
                                      </p:cBhvr>
                                    </p:animEffect>
                                    <p:anim calcmode="lin" valueType="num">
                                      <p:cBhvr>
                                        <p:cTn id="104" dur="1000" fill="hold"/>
                                        <p:tgtEl>
                                          <p:spTgt spid="13">
                                            <p:graphicEl>
                                              <a:dgm id="{6C866EF1-C5B9-4D8C-99C3-0E1CFA2ED11C}"/>
                                            </p:graphicEl>
                                          </p:spTgt>
                                        </p:tgtEl>
                                        <p:attrNameLst>
                                          <p:attrName>ppt_x</p:attrName>
                                        </p:attrNameLst>
                                      </p:cBhvr>
                                      <p:tavLst>
                                        <p:tav tm="0">
                                          <p:val>
                                            <p:strVal val="#ppt_x"/>
                                          </p:val>
                                        </p:tav>
                                        <p:tav tm="100000">
                                          <p:val>
                                            <p:strVal val="#ppt_x"/>
                                          </p:val>
                                        </p:tav>
                                      </p:tavLst>
                                    </p:anim>
                                    <p:anim calcmode="lin" valueType="num">
                                      <p:cBhvr>
                                        <p:cTn id="105" dur="1000" fill="hold"/>
                                        <p:tgtEl>
                                          <p:spTgt spid="13">
                                            <p:graphicEl>
                                              <a:dgm id="{6C866EF1-C5B9-4D8C-99C3-0E1CFA2ED11C}"/>
                                            </p:graphicEl>
                                          </p:spTgt>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13">
                                            <p:graphicEl>
                                              <a:dgm id="{C266C355-813C-4B27-910A-3B63E5770728}"/>
                                            </p:graphicEl>
                                          </p:spTgt>
                                        </p:tgtEl>
                                        <p:attrNameLst>
                                          <p:attrName>style.visibility</p:attrName>
                                        </p:attrNameLst>
                                      </p:cBhvr>
                                      <p:to>
                                        <p:strVal val="visible"/>
                                      </p:to>
                                    </p:set>
                                    <p:animEffect transition="in" filter="fade">
                                      <p:cBhvr>
                                        <p:cTn id="110" dur="1000"/>
                                        <p:tgtEl>
                                          <p:spTgt spid="13">
                                            <p:graphicEl>
                                              <a:dgm id="{C266C355-813C-4B27-910A-3B63E5770728}"/>
                                            </p:graphicEl>
                                          </p:spTgt>
                                        </p:tgtEl>
                                      </p:cBhvr>
                                    </p:animEffect>
                                    <p:anim calcmode="lin" valueType="num">
                                      <p:cBhvr>
                                        <p:cTn id="111" dur="1000" fill="hold"/>
                                        <p:tgtEl>
                                          <p:spTgt spid="13">
                                            <p:graphicEl>
                                              <a:dgm id="{C266C355-813C-4B27-910A-3B63E5770728}"/>
                                            </p:graphicEl>
                                          </p:spTgt>
                                        </p:tgtEl>
                                        <p:attrNameLst>
                                          <p:attrName>ppt_x</p:attrName>
                                        </p:attrNameLst>
                                      </p:cBhvr>
                                      <p:tavLst>
                                        <p:tav tm="0">
                                          <p:val>
                                            <p:strVal val="#ppt_x"/>
                                          </p:val>
                                        </p:tav>
                                        <p:tav tm="100000">
                                          <p:val>
                                            <p:strVal val="#ppt_x"/>
                                          </p:val>
                                        </p:tav>
                                      </p:tavLst>
                                    </p:anim>
                                    <p:anim calcmode="lin" valueType="num">
                                      <p:cBhvr>
                                        <p:cTn id="112" dur="1000" fill="hold"/>
                                        <p:tgtEl>
                                          <p:spTgt spid="13">
                                            <p:graphicEl>
                                              <a:dgm id="{C266C355-813C-4B27-910A-3B63E5770728}"/>
                                            </p:graphic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3">
                                            <p:graphicEl>
                                              <a:dgm id="{EC8C332E-3C5E-4560-8E8E-3A33260F1A97}"/>
                                            </p:graphicEl>
                                          </p:spTgt>
                                        </p:tgtEl>
                                        <p:attrNameLst>
                                          <p:attrName>style.visibility</p:attrName>
                                        </p:attrNameLst>
                                      </p:cBhvr>
                                      <p:to>
                                        <p:strVal val="visible"/>
                                      </p:to>
                                    </p:set>
                                    <p:animEffect transition="in" filter="fade">
                                      <p:cBhvr>
                                        <p:cTn id="115" dur="1000"/>
                                        <p:tgtEl>
                                          <p:spTgt spid="13">
                                            <p:graphicEl>
                                              <a:dgm id="{EC8C332E-3C5E-4560-8E8E-3A33260F1A97}"/>
                                            </p:graphicEl>
                                          </p:spTgt>
                                        </p:tgtEl>
                                      </p:cBhvr>
                                    </p:animEffect>
                                    <p:anim calcmode="lin" valueType="num">
                                      <p:cBhvr>
                                        <p:cTn id="116" dur="1000" fill="hold"/>
                                        <p:tgtEl>
                                          <p:spTgt spid="13">
                                            <p:graphicEl>
                                              <a:dgm id="{EC8C332E-3C5E-4560-8E8E-3A33260F1A97}"/>
                                            </p:graphicEl>
                                          </p:spTgt>
                                        </p:tgtEl>
                                        <p:attrNameLst>
                                          <p:attrName>ppt_x</p:attrName>
                                        </p:attrNameLst>
                                      </p:cBhvr>
                                      <p:tavLst>
                                        <p:tav tm="0">
                                          <p:val>
                                            <p:strVal val="#ppt_x"/>
                                          </p:val>
                                        </p:tav>
                                        <p:tav tm="100000">
                                          <p:val>
                                            <p:strVal val="#ppt_x"/>
                                          </p:val>
                                        </p:tav>
                                      </p:tavLst>
                                    </p:anim>
                                    <p:anim calcmode="lin" valueType="num">
                                      <p:cBhvr>
                                        <p:cTn id="117" dur="1000" fill="hold"/>
                                        <p:tgtEl>
                                          <p:spTgt spid="13">
                                            <p:graphicEl>
                                              <a:dgm id="{EC8C332E-3C5E-4560-8E8E-3A33260F1A97}"/>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Graphic spid="13" grpId="0">
        <p:bldSub>
          <a:bldDgm bld="one"/>
        </p:bldSub>
      </p:bldGraphic>
      <p:bldP spid="16" grpId="0"/>
      <p:bldP spid="17" grpId="0" animBg="1"/>
      <p:bldP spid="18" grpId="0" animBg="1"/>
      <p:bldGraphic spid="19"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29592" y="1776117"/>
            <a:ext cx="8034804" cy="3335721"/>
          </a:xfrm>
          <a:prstGeom prst="rect">
            <a:avLst/>
          </a:prstGeom>
        </p:spPr>
        <p:txBody>
          <a:bodyPr wrap="square">
            <a:spAutoFit/>
          </a:bodyPr>
          <a:lstStyle/>
          <a:p>
            <a:pPr marL="285750" indent="-285750">
              <a:lnSpc>
                <a:spcPct val="200000"/>
              </a:lnSpc>
              <a:buFont typeface="Wingdings" panose="05000000000000000000" pitchFamily="2" charset="2"/>
              <a:buChar char="ü"/>
            </a:pPr>
            <a:r>
              <a:rPr lang="en-US" dirty="0" smtClean="0">
                <a:latin typeface="Comic Sans MS" panose="030F0702030302020204" pitchFamily="66" charset="0"/>
              </a:rPr>
              <a:t>Children </a:t>
            </a:r>
            <a:r>
              <a:rPr lang="en-US" dirty="0">
                <a:latin typeface="Comic Sans MS" panose="030F0702030302020204" pitchFamily="66" charset="0"/>
              </a:rPr>
              <a:t>having a more active innate immune </a:t>
            </a:r>
            <a:r>
              <a:rPr lang="en-US" dirty="0" smtClean="0">
                <a:latin typeface="Comic Sans MS" panose="030F0702030302020204" pitchFamily="66" charset="0"/>
              </a:rPr>
              <a:t>response, healthier </a:t>
            </a:r>
            <a:r>
              <a:rPr lang="en-US" dirty="0">
                <a:latin typeface="Comic Sans MS" panose="030F0702030302020204" pitchFamily="66" charset="0"/>
              </a:rPr>
              <a:t>respiratory tracts because they have not been exposed to as much cigarette smoke and </a:t>
            </a:r>
            <a:r>
              <a:rPr lang="en-US" dirty="0" smtClean="0">
                <a:latin typeface="Comic Sans MS" panose="030F0702030302020204" pitchFamily="66" charset="0"/>
              </a:rPr>
              <a:t>air pollution </a:t>
            </a:r>
            <a:r>
              <a:rPr lang="en-US" dirty="0">
                <a:latin typeface="Comic Sans MS" panose="030F0702030302020204" pitchFamily="66" charset="0"/>
              </a:rPr>
              <a:t>as adults, and less underlying </a:t>
            </a:r>
            <a:r>
              <a:rPr lang="en-US" dirty="0" smtClean="0">
                <a:latin typeface="Comic Sans MS" panose="030F0702030302020204" pitchFamily="66" charset="0"/>
              </a:rPr>
              <a:t>illnesses</a:t>
            </a:r>
          </a:p>
          <a:p>
            <a:pPr marL="285750" indent="-285750">
              <a:lnSpc>
                <a:spcPct val="200000"/>
              </a:lnSpc>
              <a:buFont typeface="Wingdings" panose="05000000000000000000" pitchFamily="2" charset="2"/>
              <a:buChar char="ü"/>
            </a:pPr>
            <a:r>
              <a:rPr lang="en-US" dirty="0" smtClean="0">
                <a:latin typeface="Comic Sans MS" panose="030F0702030302020204" pitchFamily="66" charset="0"/>
              </a:rPr>
              <a:t>Weaker </a:t>
            </a:r>
            <a:r>
              <a:rPr lang="en-US" dirty="0">
                <a:latin typeface="Comic Sans MS" panose="030F0702030302020204" pitchFamily="66" charset="0"/>
              </a:rPr>
              <a:t>ability to trigger an </a:t>
            </a:r>
            <a:r>
              <a:rPr lang="en-US" dirty="0" smtClean="0">
                <a:latin typeface="Comic Sans MS" panose="030F0702030302020204" pitchFamily="66" charset="0"/>
              </a:rPr>
              <a:t>acute inflammatory </a:t>
            </a:r>
            <a:r>
              <a:rPr lang="en-US" dirty="0">
                <a:latin typeface="Comic Sans MS" panose="030F0702030302020204" pitchFamily="66" charset="0"/>
              </a:rPr>
              <a:t>response to SARS-CoV-2 might also contribute to the children’s better outcome </a:t>
            </a:r>
          </a:p>
        </p:txBody>
      </p:sp>
      <p:sp>
        <p:nvSpPr>
          <p:cNvPr id="11" name="Rectangle 10"/>
          <p:cNvSpPr/>
          <p:nvPr/>
        </p:nvSpPr>
        <p:spPr>
          <a:xfrm>
            <a:off x="819298" y="681547"/>
            <a:ext cx="7487478" cy="830997"/>
          </a:xfrm>
          <a:prstGeom prst="rect">
            <a:avLst/>
          </a:prstGeom>
        </p:spPr>
        <p:txBody>
          <a:bodyPr wrap="square">
            <a:spAutoFit/>
          </a:bodyPr>
          <a:lstStyle/>
          <a:p>
            <a:pPr algn="ctr"/>
            <a:r>
              <a:rPr lang="en-US" sz="2400" b="1" u="sng" dirty="0">
                <a:latin typeface="Segoe Print" panose="02000600000000000000" pitchFamily="2" charset="0"/>
              </a:rPr>
              <a:t>The reason why COVID-19 cases in children are </a:t>
            </a:r>
            <a:r>
              <a:rPr lang="en-US" sz="2400" b="1" u="sng" dirty="0">
                <a:solidFill>
                  <a:schemeClr val="accent1">
                    <a:lumMod val="60000"/>
                    <a:lumOff val="40000"/>
                  </a:schemeClr>
                </a:solidFill>
                <a:latin typeface="Segoe Print" panose="02000600000000000000" pitchFamily="2" charset="0"/>
              </a:rPr>
              <a:t>less severe </a:t>
            </a:r>
            <a:r>
              <a:rPr lang="en-US" sz="2400" b="1" u="sng" dirty="0">
                <a:latin typeface="Segoe Print" panose="02000600000000000000" pitchFamily="2" charset="0"/>
              </a:rPr>
              <a:t>than in adults is still confusing</a:t>
            </a:r>
          </a:p>
        </p:txBody>
      </p:sp>
      <p:sp>
        <p:nvSpPr>
          <p:cNvPr id="12" name="Slide Number Placeholder 11"/>
          <p:cNvSpPr>
            <a:spLocks noGrp="1"/>
          </p:cNvSpPr>
          <p:nvPr>
            <p:ph type="sldNum" sz="quarter" idx="12"/>
          </p:nvPr>
        </p:nvSpPr>
        <p:spPr/>
        <p:txBody>
          <a:bodyPr/>
          <a:lstStyle/>
          <a:p>
            <a:fld id="{0EF3AB60-232D-4A92-B157-FF539A89C565}" type="slidenum">
              <a:rPr lang="en-US" smtClean="0"/>
              <a:t>19</a:t>
            </a:fld>
            <a:endParaRPr lang="en-US"/>
          </a:p>
        </p:txBody>
      </p:sp>
    </p:spTree>
    <p:extLst>
      <p:ext uri="{BB962C8B-B14F-4D97-AF65-F5344CB8AC3E}">
        <p14:creationId xmlns:p14="http://schemas.microsoft.com/office/powerpoint/2010/main" val="160336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157" y="1125804"/>
            <a:ext cx="8442761" cy="2871549"/>
          </a:xfrm>
        </p:spPr>
        <p:txBody>
          <a:bodyPr>
            <a:noAutofit/>
          </a:bodyPr>
          <a:lstStyle/>
          <a:p>
            <a:pPr algn="ctr"/>
            <a:r>
              <a:rPr lang="en-US" sz="4000" b="1" u="sng" dirty="0" smtClean="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t>CORONAVIRUS DISEASE</a:t>
            </a:r>
            <a:br>
              <a:rPr lang="en-US" sz="4000" b="1" u="sng" dirty="0" smtClean="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br>
            <a:r>
              <a:rPr lang="en-US" sz="4000" b="1" u="sng" dirty="0" smtClean="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t> </a:t>
            </a:r>
            <a:r>
              <a:rPr lang="en-US" sz="4000" b="1" u="sng" dirty="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t>(COVID-19): </a:t>
            </a:r>
            <a:r>
              <a:rPr lang="en-US" sz="4000" b="1" dirty="0" smtClean="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t/>
            </a:r>
            <a:br>
              <a:rPr lang="en-US" sz="4000" b="1" dirty="0" smtClean="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br>
            <a:r>
              <a:rPr lang="en-US" sz="4000" dirty="0" smtClean="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t>Characteristics </a:t>
            </a:r>
            <a:r>
              <a:rPr lang="en-US" sz="4000" dirty="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t>in children and</a:t>
            </a:r>
            <a:br>
              <a:rPr lang="en-US" sz="4000" dirty="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br>
            <a:r>
              <a:rPr lang="en-US" sz="4000" dirty="0">
                <a:solidFill>
                  <a:schemeClr val="accent1">
                    <a:lumMod val="60000"/>
                    <a:lumOff val="40000"/>
                  </a:schemeClr>
                </a:solidFill>
                <a:effectLst>
                  <a:outerShdw blurRad="50800" dist="38100" algn="l" rotWithShape="0">
                    <a:prstClr val="black">
                      <a:alpha val="40000"/>
                    </a:prstClr>
                  </a:outerShdw>
                </a:effectLst>
                <a:latin typeface="Segoe Print" panose="02000600000000000000" pitchFamily="2" charset="0"/>
              </a:rPr>
              <a:t>considerations for Dentists providing their care</a:t>
            </a:r>
          </a:p>
        </p:txBody>
      </p:sp>
      <p:sp>
        <p:nvSpPr>
          <p:cNvPr id="3" name="Subtitle 2"/>
          <p:cNvSpPr>
            <a:spLocks noGrp="1"/>
          </p:cNvSpPr>
          <p:nvPr>
            <p:ph type="subTitle" idx="1"/>
          </p:nvPr>
        </p:nvSpPr>
        <p:spPr>
          <a:xfrm>
            <a:off x="504458" y="4931352"/>
            <a:ext cx="8135665" cy="627530"/>
          </a:xfrm>
          <a:solidFill>
            <a:schemeClr val="accent1">
              <a:lumMod val="60000"/>
              <a:lumOff val="40000"/>
            </a:schemeClr>
          </a:solidFill>
          <a:ln w="38100">
            <a:noFill/>
          </a:ln>
        </p:spPr>
        <p:txBody>
          <a:bodyPr>
            <a:noAutofit/>
          </a:bodyPr>
          <a:lstStyle/>
          <a:p>
            <a:pPr algn="ctr"/>
            <a:r>
              <a:rPr lang="en-US" sz="1800" dirty="0" err="1">
                <a:solidFill>
                  <a:schemeClr val="bg1"/>
                </a:solidFill>
                <a:latin typeface="Comic Sans MS" panose="030F0702030302020204" pitchFamily="66" charset="0"/>
              </a:rPr>
              <a:t>Mallineni</a:t>
            </a:r>
            <a:r>
              <a:rPr lang="en-US" sz="1800" dirty="0">
                <a:solidFill>
                  <a:schemeClr val="bg1"/>
                </a:solidFill>
                <a:latin typeface="Comic Sans MS" panose="030F0702030302020204" pitchFamily="66" charset="0"/>
              </a:rPr>
              <a:t> SK, Innes NP, </a:t>
            </a:r>
            <a:r>
              <a:rPr lang="en-US" sz="1800" dirty="0" err="1">
                <a:solidFill>
                  <a:schemeClr val="bg1"/>
                </a:solidFill>
                <a:latin typeface="Comic Sans MS" panose="030F0702030302020204" pitchFamily="66" charset="0"/>
              </a:rPr>
              <a:t>Raggio</a:t>
            </a:r>
            <a:r>
              <a:rPr lang="en-US" sz="1800" dirty="0">
                <a:solidFill>
                  <a:schemeClr val="bg1"/>
                </a:solidFill>
                <a:latin typeface="Comic Sans MS" panose="030F0702030302020204" pitchFamily="66" charset="0"/>
              </a:rPr>
              <a:t> DP, Araujo MP, Robertson MD, </a:t>
            </a:r>
            <a:r>
              <a:rPr lang="en-US" sz="1800" dirty="0" err="1">
                <a:solidFill>
                  <a:schemeClr val="bg1"/>
                </a:solidFill>
                <a:latin typeface="Comic Sans MS" panose="030F0702030302020204" pitchFamily="66" charset="0"/>
              </a:rPr>
              <a:t>Jayaraman</a:t>
            </a:r>
            <a:r>
              <a:rPr lang="en-US" sz="1800" dirty="0">
                <a:solidFill>
                  <a:schemeClr val="bg1"/>
                </a:solidFill>
                <a:latin typeface="Comic Sans MS" panose="030F0702030302020204" pitchFamily="66" charset="0"/>
              </a:rPr>
              <a:t> J. </a:t>
            </a:r>
            <a:r>
              <a:rPr lang="en-US" sz="1800" dirty="0" smtClean="0">
                <a:solidFill>
                  <a:schemeClr val="bg1"/>
                </a:solidFill>
                <a:latin typeface="Comic Sans MS" panose="030F0702030302020204" pitchFamily="66" charset="0"/>
              </a:rPr>
              <a:t>International </a:t>
            </a:r>
            <a:r>
              <a:rPr lang="en-US" sz="1800" dirty="0">
                <a:solidFill>
                  <a:schemeClr val="bg1"/>
                </a:solidFill>
                <a:latin typeface="Comic Sans MS" panose="030F0702030302020204" pitchFamily="66" charset="0"/>
              </a:rPr>
              <a:t>Journal of Paediatric Dentistry. 2020 May;30(3):245-50.</a:t>
            </a:r>
          </a:p>
        </p:txBody>
      </p:sp>
      <p:cxnSp>
        <p:nvCxnSpPr>
          <p:cNvPr id="5" name="Straight Connector 4"/>
          <p:cNvCxnSpPr/>
          <p:nvPr/>
        </p:nvCxnSpPr>
        <p:spPr>
          <a:xfrm flipH="1">
            <a:off x="295835" y="0"/>
            <a:ext cx="8965" cy="6858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367554"/>
            <a:ext cx="9144000" cy="2689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6529367"/>
            <a:ext cx="9144000" cy="2689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60157" y="-26892"/>
            <a:ext cx="8965" cy="6858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823" y="424295"/>
            <a:ext cx="9144000" cy="2689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6893" y="6459179"/>
            <a:ext cx="9144000" cy="2689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775460" y="26892"/>
            <a:ext cx="8965" cy="6858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839782" y="0"/>
            <a:ext cx="8965" cy="68580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0EF3AB60-232D-4A92-B157-FF539A89C565}" type="slidenum">
              <a:rPr lang="en-US" smtClean="0"/>
              <a:t>2</a:t>
            </a:fld>
            <a:endParaRPr lang="en-US"/>
          </a:p>
        </p:txBody>
      </p:sp>
    </p:spTree>
    <p:extLst>
      <p:ext uri="{BB962C8B-B14F-4D97-AF65-F5344CB8AC3E}">
        <p14:creationId xmlns:p14="http://schemas.microsoft.com/office/powerpoint/2010/main" val="2955606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694271" y="1299883"/>
            <a:ext cx="8016867" cy="4473388"/>
          </a:xfrm>
          <a:prstGeom prst="rect">
            <a:avLst/>
          </a:prstGeom>
        </p:spPr>
        <p:txBody>
          <a:bodyPr>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buClr>
                <a:schemeClr val="accent1">
                  <a:lumMod val="60000"/>
                  <a:lumOff val="40000"/>
                </a:schemeClr>
              </a:buClr>
              <a:buFont typeface="Courier New" panose="02070309020205020404" pitchFamily="49" charset="0"/>
              <a:buChar char="o"/>
            </a:pPr>
            <a:endParaRPr lang="en-US" sz="1800" b="1" dirty="0" smtClean="0">
              <a:latin typeface="Comic Sans MS" panose="030F0702030302020204" pitchFamily="66" charset="0"/>
            </a:endParaRPr>
          </a:p>
        </p:txBody>
      </p:sp>
      <p:sp>
        <p:nvSpPr>
          <p:cNvPr id="15" name="Slide Number Placeholder 14"/>
          <p:cNvSpPr>
            <a:spLocks noGrp="1"/>
          </p:cNvSpPr>
          <p:nvPr>
            <p:ph type="sldNum" sz="quarter" idx="12"/>
          </p:nvPr>
        </p:nvSpPr>
        <p:spPr/>
        <p:txBody>
          <a:bodyPr/>
          <a:lstStyle/>
          <a:p>
            <a:fld id="{0EF3AB60-232D-4A92-B157-FF539A89C565}" type="slidenum">
              <a:rPr lang="en-US" smtClean="0"/>
              <a:t>20</a:t>
            </a:fld>
            <a:endParaRPr lang="en-US"/>
          </a:p>
        </p:txBody>
      </p:sp>
      <p:sp>
        <p:nvSpPr>
          <p:cNvPr id="16" name="Rectangle 15"/>
          <p:cNvSpPr/>
          <p:nvPr/>
        </p:nvSpPr>
        <p:spPr>
          <a:xfrm>
            <a:off x="629592" y="1534444"/>
            <a:ext cx="7850033" cy="2893100"/>
          </a:xfrm>
          <a:prstGeom prst="rect">
            <a:avLst/>
          </a:prstGeom>
          <a:ln>
            <a:solidFill>
              <a:schemeClr val="tx1"/>
            </a:solidFill>
          </a:ln>
        </p:spPr>
        <p:txBody>
          <a:bodyPr wrap="square">
            <a:spAutoFit/>
          </a:bodyPr>
          <a:lstStyle/>
          <a:p>
            <a:r>
              <a:rPr lang="en-US" sz="1600" u="sng" dirty="0" err="1">
                <a:solidFill>
                  <a:srgbClr val="FFFF00"/>
                </a:solidFill>
                <a:latin typeface="Segoe Print" panose="02000600000000000000" pitchFamily="2" charset="0"/>
              </a:rPr>
              <a:t>Sabino</a:t>
            </a:r>
            <a:r>
              <a:rPr lang="en-US" sz="1600" u="sng" dirty="0">
                <a:solidFill>
                  <a:srgbClr val="FFFF00"/>
                </a:solidFill>
                <a:latin typeface="Segoe Print" panose="02000600000000000000" pitchFamily="2" charset="0"/>
              </a:rPr>
              <a:t>-Silva et al. </a:t>
            </a:r>
            <a:r>
              <a:rPr lang="en-US" sz="1600" dirty="0">
                <a:latin typeface="Comic Sans MS" panose="030F0702030302020204" pitchFamily="66" charset="0"/>
              </a:rPr>
              <a:t>there is a minimum of </a:t>
            </a:r>
            <a:r>
              <a:rPr lang="en-US" sz="1600" dirty="0" smtClean="0">
                <a:solidFill>
                  <a:schemeClr val="accent1">
                    <a:lumMod val="60000"/>
                    <a:lumOff val="40000"/>
                  </a:schemeClr>
                </a:solidFill>
                <a:latin typeface="Comic Sans MS" panose="030F0702030302020204" pitchFamily="66" charset="0"/>
              </a:rPr>
              <a:t>3</a:t>
            </a:r>
            <a:r>
              <a:rPr lang="en-US" sz="1600" dirty="0" smtClean="0">
                <a:latin typeface="Comic Sans MS" panose="030F0702030302020204" pitchFamily="66" charset="0"/>
              </a:rPr>
              <a:t> different </a:t>
            </a:r>
            <a:r>
              <a:rPr lang="en-US" sz="1600" dirty="0">
                <a:latin typeface="Comic Sans MS" panose="030F0702030302020204" pitchFamily="66" charset="0"/>
              </a:rPr>
              <a:t>pathways for COVID-19 to be </a:t>
            </a:r>
            <a:r>
              <a:rPr lang="en-US" sz="1600" dirty="0" smtClean="0">
                <a:latin typeface="Comic Sans MS" panose="030F0702030302020204" pitchFamily="66" charset="0"/>
              </a:rPr>
              <a:t>present in </a:t>
            </a:r>
            <a:r>
              <a:rPr lang="en-US" sz="1600" b="1" dirty="0" smtClean="0">
                <a:solidFill>
                  <a:schemeClr val="accent1">
                    <a:lumMod val="60000"/>
                    <a:lumOff val="40000"/>
                  </a:schemeClr>
                </a:solidFill>
                <a:latin typeface="Comic Sans MS" panose="030F0702030302020204" pitchFamily="66" charset="0"/>
              </a:rPr>
              <a:t>SALIVA</a:t>
            </a:r>
            <a:r>
              <a:rPr lang="en-US" sz="1600" b="1" dirty="0" smtClean="0">
                <a:latin typeface="Comic Sans MS" panose="030F0702030302020204" pitchFamily="66" charset="0"/>
              </a:rPr>
              <a:t>: </a:t>
            </a:r>
          </a:p>
          <a:p>
            <a:pPr marL="342900" indent="-342900">
              <a:lnSpc>
                <a:spcPct val="150000"/>
              </a:lnSpc>
              <a:buFont typeface="+mj-lt"/>
              <a:buAutoNum type="arabicPeriod"/>
            </a:pPr>
            <a:r>
              <a:rPr lang="en-US" sz="1600" dirty="0" smtClean="0">
                <a:latin typeface="Comic Sans MS" panose="030F0702030302020204" pitchFamily="66" charset="0"/>
              </a:rPr>
              <a:t>From </a:t>
            </a:r>
            <a:r>
              <a:rPr lang="en-US" sz="1600" dirty="0">
                <a:latin typeface="Comic Sans MS" panose="030F0702030302020204" pitchFamily="66" charset="0"/>
              </a:rPr>
              <a:t>COVID-19 in the </a:t>
            </a:r>
            <a:r>
              <a:rPr lang="en-US" sz="1600" dirty="0">
                <a:solidFill>
                  <a:schemeClr val="accent1">
                    <a:lumMod val="60000"/>
                    <a:lumOff val="40000"/>
                  </a:schemeClr>
                </a:solidFill>
                <a:latin typeface="Comic Sans MS" panose="030F0702030302020204" pitchFamily="66" charset="0"/>
              </a:rPr>
              <a:t>lower and upper respiratory tract</a:t>
            </a:r>
            <a:r>
              <a:rPr lang="en-US" sz="1600" dirty="0">
                <a:latin typeface="Comic Sans MS" panose="030F0702030302020204" pitchFamily="66" charset="0"/>
              </a:rPr>
              <a:t>, that enters the oral cavity </a:t>
            </a:r>
            <a:r>
              <a:rPr lang="en-US" sz="1600" dirty="0" smtClean="0">
                <a:latin typeface="Comic Sans MS" panose="030F0702030302020204" pitchFamily="66" charset="0"/>
              </a:rPr>
              <a:t>together with </a:t>
            </a:r>
            <a:r>
              <a:rPr lang="en-US" sz="1600" dirty="0">
                <a:latin typeface="Comic Sans MS" panose="030F0702030302020204" pitchFamily="66" charset="0"/>
              </a:rPr>
              <a:t>the liquid droplets frequently exchanged by these </a:t>
            </a:r>
            <a:r>
              <a:rPr lang="en-US" sz="1600" dirty="0" smtClean="0">
                <a:latin typeface="Comic Sans MS" panose="030F0702030302020204" pitchFamily="66" charset="0"/>
              </a:rPr>
              <a:t>organs</a:t>
            </a:r>
          </a:p>
          <a:p>
            <a:pPr marL="342900" indent="-342900">
              <a:lnSpc>
                <a:spcPct val="150000"/>
              </a:lnSpc>
              <a:buFont typeface="+mj-lt"/>
              <a:buAutoNum type="arabicPeriod"/>
            </a:pPr>
            <a:r>
              <a:rPr lang="en-US" sz="1600" dirty="0" smtClean="0">
                <a:latin typeface="Comic Sans MS" panose="030F0702030302020204" pitchFamily="66" charset="0"/>
              </a:rPr>
              <a:t>COVID-19 </a:t>
            </a:r>
            <a:r>
              <a:rPr lang="en-US" sz="1600" dirty="0">
                <a:latin typeface="Comic Sans MS" panose="030F0702030302020204" pitchFamily="66" charset="0"/>
              </a:rPr>
              <a:t>present in the blood </a:t>
            </a:r>
            <a:r>
              <a:rPr lang="en-US" sz="1600" dirty="0" smtClean="0">
                <a:latin typeface="Comic Sans MS" panose="030F0702030302020204" pitchFamily="66" charset="0"/>
              </a:rPr>
              <a:t>can access </a:t>
            </a:r>
            <a:r>
              <a:rPr lang="en-US" sz="1600" dirty="0">
                <a:latin typeface="Comic Sans MS" panose="030F0702030302020204" pitchFamily="66" charset="0"/>
              </a:rPr>
              <a:t>the mouth via </a:t>
            </a:r>
            <a:r>
              <a:rPr lang="en-US" sz="1600" dirty="0">
                <a:solidFill>
                  <a:schemeClr val="accent1">
                    <a:lumMod val="60000"/>
                    <a:lumOff val="40000"/>
                  </a:schemeClr>
                </a:solidFill>
                <a:latin typeface="Comic Sans MS" panose="030F0702030302020204" pitchFamily="66" charset="0"/>
              </a:rPr>
              <a:t>crevicular </a:t>
            </a:r>
            <a:r>
              <a:rPr lang="en-US" sz="1600" dirty="0" smtClean="0">
                <a:solidFill>
                  <a:schemeClr val="accent1">
                    <a:lumMod val="60000"/>
                    <a:lumOff val="40000"/>
                  </a:schemeClr>
                </a:solidFill>
                <a:latin typeface="Comic Sans MS" panose="030F0702030302020204" pitchFamily="66" charset="0"/>
              </a:rPr>
              <a:t>fluid</a:t>
            </a:r>
          </a:p>
          <a:p>
            <a:pPr marL="342900" indent="-342900">
              <a:lnSpc>
                <a:spcPct val="150000"/>
              </a:lnSpc>
              <a:buFont typeface="+mj-lt"/>
              <a:buAutoNum type="arabicPeriod"/>
            </a:pPr>
            <a:r>
              <a:rPr lang="en-US" sz="1600" dirty="0" smtClean="0">
                <a:latin typeface="Comic Sans MS" panose="030F0702030302020204" pitchFamily="66" charset="0"/>
              </a:rPr>
              <a:t>By </a:t>
            </a:r>
            <a:r>
              <a:rPr lang="en-US" sz="1600" dirty="0">
                <a:solidFill>
                  <a:schemeClr val="accent1">
                    <a:lumMod val="60000"/>
                    <a:lumOff val="40000"/>
                  </a:schemeClr>
                </a:solidFill>
                <a:latin typeface="Comic Sans MS" panose="030F0702030302020204" pitchFamily="66" charset="0"/>
              </a:rPr>
              <a:t>major- and minor-salivary gland infection</a:t>
            </a:r>
            <a:r>
              <a:rPr lang="en-US" sz="1600" dirty="0">
                <a:latin typeface="Comic Sans MS" panose="030F0702030302020204" pitchFamily="66" charset="0"/>
              </a:rPr>
              <a:t>, with </a:t>
            </a:r>
            <a:r>
              <a:rPr lang="en-US" sz="1600" dirty="0" smtClean="0">
                <a:latin typeface="Comic Sans MS" panose="030F0702030302020204" pitchFamily="66" charset="0"/>
              </a:rPr>
              <a:t>subsequent release </a:t>
            </a:r>
            <a:r>
              <a:rPr lang="en-US" sz="1600" dirty="0">
                <a:latin typeface="Comic Sans MS" panose="030F0702030302020204" pitchFamily="66" charset="0"/>
              </a:rPr>
              <a:t>of particles in saliva via salivary ducts</a:t>
            </a:r>
          </a:p>
        </p:txBody>
      </p:sp>
      <p:sp>
        <p:nvSpPr>
          <p:cNvPr id="17" name="Rectangle 16"/>
          <p:cNvSpPr/>
          <p:nvPr/>
        </p:nvSpPr>
        <p:spPr>
          <a:xfrm>
            <a:off x="705824" y="475979"/>
            <a:ext cx="2380780" cy="369332"/>
          </a:xfrm>
          <a:prstGeom prst="rect">
            <a:avLst/>
          </a:prstGeom>
          <a:ln>
            <a:solidFill>
              <a:schemeClr val="tx1"/>
            </a:solidFill>
          </a:ln>
        </p:spPr>
        <p:txBody>
          <a:bodyPr wrap="none">
            <a:spAutoFit/>
          </a:bodyPr>
          <a:lstStyle/>
          <a:p>
            <a:r>
              <a:rPr lang="en-US" dirty="0" smtClean="0">
                <a:solidFill>
                  <a:schemeClr val="accent1">
                    <a:lumMod val="60000"/>
                    <a:lumOff val="40000"/>
                  </a:schemeClr>
                </a:solidFill>
                <a:latin typeface="Comic Sans MS" panose="030F0702030302020204" pitchFamily="66" charset="0"/>
              </a:rPr>
              <a:t>Transmission Routes</a:t>
            </a:r>
            <a:endParaRPr lang="en-US" dirty="0">
              <a:solidFill>
                <a:schemeClr val="accent1">
                  <a:lumMod val="60000"/>
                  <a:lumOff val="40000"/>
                </a:schemeClr>
              </a:solidFill>
              <a:latin typeface="Comic Sans MS" panose="030F0702030302020204" pitchFamily="66" charset="0"/>
            </a:endParaRPr>
          </a:p>
        </p:txBody>
      </p:sp>
      <p:sp>
        <p:nvSpPr>
          <p:cNvPr id="18" name="Rectangle 17"/>
          <p:cNvSpPr/>
          <p:nvPr/>
        </p:nvSpPr>
        <p:spPr>
          <a:xfrm>
            <a:off x="600635" y="897490"/>
            <a:ext cx="7675021"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omic Sans MS" panose="030F0702030302020204" pitchFamily="66" charset="0"/>
              </a:rPr>
              <a:t>Inhalation</a:t>
            </a:r>
          </a:p>
          <a:p>
            <a:pPr marL="285750" indent="-285750">
              <a:buFont typeface="Arial" panose="020B0604020202020204" pitchFamily="34" charset="0"/>
              <a:buChar char="•"/>
            </a:pPr>
            <a:r>
              <a:rPr lang="en-US" sz="1600" dirty="0" smtClean="0">
                <a:latin typeface="Comic Sans MS" panose="030F0702030302020204" pitchFamily="66" charset="0"/>
              </a:rPr>
              <a:t>Direct contact with blood, </a:t>
            </a:r>
            <a:r>
              <a:rPr lang="en-US" sz="1600" dirty="0" err="1" smtClean="0">
                <a:latin typeface="Comic Sans MS" panose="030F0702030302020204" pitchFamily="66" charset="0"/>
              </a:rPr>
              <a:t>conjunctival</a:t>
            </a:r>
            <a:r>
              <a:rPr lang="en-US" sz="1600" dirty="0" smtClean="0">
                <a:latin typeface="Comic Sans MS" panose="030F0702030302020204" pitchFamily="66" charset="0"/>
              </a:rPr>
              <a:t>, nasal or oral mucosa with droplets</a:t>
            </a:r>
            <a:endParaRPr lang="en-US" sz="1600" dirty="0">
              <a:latin typeface="Comic Sans MS" panose="030F0702030302020204" pitchFamily="66" charset="0"/>
            </a:endParaRPr>
          </a:p>
        </p:txBody>
      </p:sp>
      <p:sp>
        <p:nvSpPr>
          <p:cNvPr id="19" name="Rectangle 18"/>
          <p:cNvSpPr/>
          <p:nvPr/>
        </p:nvSpPr>
        <p:spPr>
          <a:xfrm>
            <a:off x="1116757" y="4678218"/>
            <a:ext cx="6846746" cy="400110"/>
          </a:xfrm>
          <a:prstGeom prst="rect">
            <a:avLst/>
          </a:prstGeom>
          <a:solidFill>
            <a:schemeClr val="accent1">
              <a:lumMod val="40000"/>
              <a:lumOff val="60000"/>
            </a:schemeClr>
          </a:solidFill>
        </p:spPr>
        <p:txBody>
          <a:bodyPr wrap="none">
            <a:spAutoFit/>
          </a:bodyPr>
          <a:lstStyle/>
          <a:p>
            <a:r>
              <a:rPr lang="en-US" sz="2000" b="1" dirty="0" smtClean="0">
                <a:solidFill>
                  <a:schemeClr val="bg1"/>
                </a:solidFill>
                <a:latin typeface="Segoe Print" panose="02000600000000000000" pitchFamily="2" charset="0"/>
              </a:rPr>
              <a:t>DENTISTS SEEM TO BE THOSE AT HIGHEST RISK</a:t>
            </a:r>
            <a:endParaRPr lang="en-US" sz="2000" b="1" dirty="0">
              <a:solidFill>
                <a:schemeClr val="bg1"/>
              </a:solidFill>
              <a:latin typeface="Segoe Print" panose="02000600000000000000" pitchFamily="2" charset="0"/>
            </a:endParaRPr>
          </a:p>
        </p:txBody>
      </p:sp>
      <p:sp>
        <p:nvSpPr>
          <p:cNvPr id="20" name="Rectangle 19"/>
          <p:cNvSpPr/>
          <p:nvPr/>
        </p:nvSpPr>
        <p:spPr>
          <a:xfrm>
            <a:off x="1083270" y="5073313"/>
            <a:ext cx="6933383" cy="923330"/>
          </a:xfrm>
          <a:prstGeom prst="rect">
            <a:avLst/>
          </a:prstGeom>
          <a:ln>
            <a:solidFill>
              <a:schemeClr val="accent1">
                <a:lumMod val="60000"/>
                <a:lumOff val="40000"/>
              </a:schemeClr>
            </a:solidFill>
          </a:ln>
        </p:spPr>
        <p:txBody>
          <a:bodyPr wrap="square">
            <a:spAutoFit/>
          </a:bodyPr>
          <a:lstStyle/>
          <a:p>
            <a:pPr algn="ctr"/>
            <a:r>
              <a:rPr lang="en-US" dirty="0">
                <a:latin typeface="Comic Sans MS" panose="030F0702030302020204" pitchFamily="66" charset="0"/>
              </a:rPr>
              <a:t>This risk is even </a:t>
            </a:r>
            <a:r>
              <a:rPr lang="en-US" u="sng" dirty="0">
                <a:solidFill>
                  <a:schemeClr val="accent1">
                    <a:lumMod val="60000"/>
                    <a:lumOff val="40000"/>
                  </a:schemeClr>
                </a:solidFill>
                <a:latin typeface="Segoe Print" panose="02000600000000000000" pitchFamily="2" charset="0"/>
              </a:rPr>
              <a:t>more serious </a:t>
            </a:r>
            <a:r>
              <a:rPr lang="en-US" dirty="0">
                <a:latin typeface="Comic Sans MS" panose="030F0702030302020204" pitchFamily="66" charset="0"/>
              </a:rPr>
              <a:t>in pediatric dentistry, being the majority of COVID-19 </a:t>
            </a:r>
            <a:r>
              <a:rPr lang="en-US" dirty="0" smtClean="0">
                <a:latin typeface="Comic Sans MS" panose="030F0702030302020204" pitchFamily="66" charset="0"/>
              </a:rPr>
              <a:t>infected patients </a:t>
            </a:r>
            <a:r>
              <a:rPr lang="en-US" u="sng" dirty="0">
                <a:solidFill>
                  <a:schemeClr val="accent1">
                    <a:lumMod val="60000"/>
                    <a:lumOff val="40000"/>
                  </a:schemeClr>
                </a:solidFill>
                <a:latin typeface="Segoe Print" panose="02000600000000000000" pitchFamily="2" charset="0"/>
              </a:rPr>
              <a:t>asymptomatic or mild and moderate symptomatic</a:t>
            </a:r>
          </a:p>
        </p:txBody>
      </p:sp>
    </p:spTree>
    <p:extLst>
      <p:ext uri="{BB962C8B-B14F-4D97-AF65-F5344CB8AC3E}">
        <p14:creationId xmlns:p14="http://schemas.microsoft.com/office/powerpoint/2010/main" val="176879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bg/>
                                          </p:spTgt>
                                        </p:tgtEl>
                                        <p:attrNameLst>
                                          <p:attrName>style.visibility</p:attrName>
                                        </p:attrNameLst>
                                      </p:cBhvr>
                                      <p:to>
                                        <p:strVal val="visible"/>
                                      </p:to>
                                    </p:set>
                                    <p:animEffect transition="in" filter="fade">
                                      <p:cBhvr>
                                        <p:cTn id="14" dur="1000"/>
                                        <p:tgtEl>
                                          <p:spTgt spid="16">
                                            <p:bg/>
                                          </p:spTgt>
                                        </p:tgtEl>
                                      </p:cBhvr>
                                    </p:animEffect>
                                    <p:anim calcmode="lin" valueType="num">
                                      <p:cBhvr>
                                        <p:cTn id="15" dur="1000" fill="hold"/>
                                        <p:tgtEl>
                                          <p:spTgt spid="16">
                                            <p:bg/>
                                          </p:spTgt>
                                        </p:tgtEl>
                                        <p:attrNameLst>
                                          <p:attrName>ppt_x</p:attrName>
                                        </p:attrNameLst>
                                      </p:cBhvr>
                                      <p:tavLst>
                                        <p:tav tm="0">
                                          <p:val>
                                            <p:strVal val="#ppt_x"/>
                                          </p:val>
                                        </p:tav>
                                        <p:tav tm="100000">
                                          <p:val>
                                            <p:strVal val="#ppt_x"/>
                                          </p:val>
                                        </p:tav>
                                      </p:tavLst>
                                    </p:anim>
                                    <p:anim calcmode="lin" valueType="num">
                                      <p:cBhvr>
                                        <p:cTn id="16" dur="1000" fill="hold"/>
                                        <p:tgtEl>
                                          <p:spTgt spid="16">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1000"/>
                                        <p:tgtEl>
                                          <p:spTgt spid="16">
                                            <p:txEl>
                                              <p:pRg st="0" end="0"/>
                                            </p:txEl>
                                          </p:spTgt>
                                        </p:tgtEl>
                                      </p:cBhvr>
                                    </p:animEffect>
                                    <p:anim calcmode="lin" valueType="num">
                                      <p:cBhvr>
                                        <p:cTn id="2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xEl>
                                              <p:pRg st="1" end="1"/>
                                            </p:txEl>
                                          </p:spTgt>
                                        </p:tgtEl>
                                        <p:attrNameLst>
                                          <p:attrName>style.visibility</p:attrName>
                                        </p:attrNameLst>
                                      </p:cBhvr>
                                      <p:to>
                                        <p:strVal val="visible"/>
                                      </p:to>
                                    </p:set>
                                    <p:animEffect transition="in" filter="fade">
                                      <p:cBhvr>
                                        <p:cTn id="28" dur="1000"/>
                                        <p:tgtEl>
                                          <p:spTgt spid="16">
                                            <p:txEl>
                                              <p:pRg st="1" end="1"/>
                                            </p:txEl>
                                          </p:spTgt>
                                        </p:tgtEl>
                                      </p:cBhvr>
                                    </p:animEffect>
                                    <p:anim calcmode="lin" valueType="num">
                                      <p:cBhvr>
                                        <p:cTn id="29"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xEl>
                                              <p:pRg st="2" end="2"/>
                                            </p:txEl>
                                          </p:spTgt>
                                        </p:tgtEl>
                                        <p:attrNameLst>
                                          <p:attrName>style.visibility</p:attrName>
                                        </p:attrNameLst>
                                      </p:cBhvr>
                                      <p:to>
                                        <p:strVal val="visible"/>
                                      </p:to>
                                    </p:set>
                                    <p:animEffect transition="in" filter="fade">
                                      <p:cBhvr>
                                        <p:cTn id="35" dur="1000"/>
                                        <p:tgtEl>
                                          <p:spTgt spid="16">
                                            <p:txEl>
                                              <p:pRg st="2" end="2"/>
                                            </p:txEl>
                                          </p:spTgt>
                                        </p:tgtEl>
                                      </p:cBhvr>
                                    </p:animEffect>
                                    <p:anim calcmode="lin" valueType="num">
                                      <p:cBhvr>
                                        <p:cTn id="36"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xEl>
                                              <p:pRg st="3" end="3"/>
                                            </p:txEl>
                                          </p:spTgt>
                                        </p:tgtEl>
                                        <p:attrNameLst>
                                          <p:attrName>style.visibility</p:attrName>
                                        </p:attrNameLst>
                                      </p:cBhvr>
                                      <p:to>
                                        <p:strVal val="visible"/>
                                      </p:to>
                                    </p:set>
                                    <p:animEffect transition="in" filter="fade">
                                      <p:cBhvr>
                                        <p:cTn id="42" dur="1000"/>
                                        <p:tgtEl>
                                          <p:spTgt spid="16">
                                            <p:txEl>
                                              <p:pRg st="3" end="3"/>
                                            </p:txEl>
                                          </p:spTgt>
                                        </p:tgtEl>
                                      </p:cBhvr>
                                    </p:animEffect>
                                    <p:anim calcmode="lin" valueType="num">
                                      <p:cBhvr>
                                        <p:cTn id="43"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nimBg="1"/>
      <p:bldP spid="18" grpId="0"/>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694271" y="1299883"/>
            <a:ext cx="8016867" cy="4473388"/>
          </a:xfrm>
          <a:prstGeom prst="rect">
            <a:avLst/>
          </a:prstGeom>
        </p:spPr>
        <p:txBody>
          <a:bodyPr>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buClr>
                <a:schemeClr val="accent1">
                  <a:lumMod val="60000"/>
                  <a:lumOff val="40000"/>
                </a:schemeClr>
              </a:buClr>
              <a:buFont typeface="Courier New" panose="02070309020205020404" pitchFamily="49" charset="0"/>
              <a:buChar char="o"/>
            </a:pPr>
            <a:endParaRPr lang="en-US" sz="1800" b="1" dirty="0" smtClean="0">
              <a:latin typeface="Comic Sans MS" panose="030F0702030302020204" pitchFamily="66" charset="0"/>
            </a:endParaRPr>
          </a:p>
        </p:txBody>
      </p:sp>
      <p:sp>
        <p:nvSpPr>
          <p:cNvPr id="10" name="Slide Number Placeholder 9"/>
          <p:cNvSpPr>
            <a:spLocks noGrp="1"/>
          </p:cNvSpPr>
          <p:nvPr>
            <p:ph type="sldNum" sz="quarter" idx="12"/>
          </p:nvPr>
        </p:nvSpPr>
        <p:spPr/>
        <p:txBody>
          <a:bodyPr/>
          <a:lstStyle/>
          <a:p>
            <a:fld id="{0EF3AB60-232D-4A92-B157-FF539A89C565}" type="slidenum">
              <a:rPr lang="en-US" smtClean="0"/>
              <a:t>21</a:t>
            </a:fld>
            <a:endParaRPr lang="en-US"/>
          </a:p>
        </p:txBody>
      </p:sp>
      <p:sp>
        <p:nvSpPr>
          <p:cNvPr id="12" name="Rectangle 11"/>
          <p:cNvSpPr/>
          <p:nvPr/>
        </p:nvSpPr>
        <p:spPr>
          <a:xfrm>
            <a:off x="629592" y="1299883"/>
            <a:ext cx="7943894" cy="3970318"/>
          </a:xfrm>
          <a:prstGeom prst="rect">
            <a:avLst/>
          </a:prstGeom>
          <a:ln>
            <a:solidFill>
              <a:schemeClr val="accent1">
                <a:lumMod val="60000"/>
                <a:lumOff val="40000"/>
              </a:schemeClr>
            </a:solidFill>
          </a:ln>
        </p:spPr>
        <p:txBody>
          <a:bodyPr wrap="square">
            <a:spAutoFit/>
          </a:bodyPr>
          <a:lstStyle/>
          <a:p>
            <a:pPr marL="285750" indent="-285750">
              <a:lnSpc>
                <a:spcPct val="200000"/>
              </a:lnSpc>
              <a:buFont typeface="Wingdings" panose="05000000000000000000" pitchFamily="2" charset="2"/>
              <a:buChar char="ü"/>
            </a:pPr>
            <a:r>
              <a:rPr lang="en-US" dirty="0" smtClean="0">
                <a:latin typeface="Comic Sans MS" panose="030F0702030302020204" pitchFamily="66" charset="0"/>
              </a:rPr>
              <a:t>Routine dental practice should be postponed </a:t>
            </a:r>
          </a:p>
          <a:p>
            <a:pPr marL="285750" indent="-285750">
              <a:lnSpc>
                <a:spcPct val="200000"/>
              </a:lnSpc>
              <a:buFont typeface="Wingdings" panose="05000000000000000000" pitchFamily="2" charset="2"/>
              <a:buChar char="ü"/>
            </a:pPr>
            <a:r>
              <a:rPr lang="en-US" dirty="0" smtClean="0">
                <a:latin typeface="Comic Sans MS" panose="030F0702030302020204" pitchFamily="66" charset="0"/>
              </a:rPr>
              <a:t>Severe dental emergencies must be treated (such as discomfort, pain, swelling, life endangering dentigerous infection, traumatic dental injuries, etc.)</a:t>
            </a:r>
          </a:p>
          <a:p>
            <a:pPr algn="ctr">
              <a:lnSpc>
                <a:spcPct val="200000"/>
              </a:lnSpc>
            </a:pPr>
            <a:r>
              <a:rPr lang="en-US" b="1" dirty="0" smtClean="0">
                <a:solidFill>
                  <a:schemeClr val="accent1">
                    <a:lumMod val="60000"/>
                    <a:lumOff val="40000"/>
                  </a:schemeClr>
                </a:solidFill>
                <a:latin typeface="Segoe Print" panose="02000600000000000000" pitchFamily="2" charset="0"/>
              </a:rPr>
              <a:t>Pediatric patient, dentist should be aware of which recommended management protocol </a:t>
            </a:r>
            <a:r>
              <a:rPr lang="en-US" b="1" dirty="0">
                <a:solidFill>
                  <a:schemeClr val="accent1">
                    <a:lumMod val="60000"/>
                    <a:lumOff val="40000"/>
                  </a:schemeClr>
                </a:solidFill>
                <a:latin typeface="Segoe Print" panose="02000600000000000000" pitchFamily="2" charset="0"/>
              </a:rPr>
              <a:t>can be </a:t>
            </a:r>
            <a:r>
              <a:rPr lang="en-US" b="1" dirty="0" smtClean="0">
                <a:solidFill>
                  <a:schemeClr val="accent1">
                    <a:lumMod val="60000"/>
                    <a:lumOff val="40000"/>
                  </a:schemeClr>
                </a:solidFill>
                <a:latin typeface="Segoe Print" panose="02000600000000000000" pitchFamily="2" charset="0"/>
              </a:rPr>
              <a:t>adopted during </a:t>
            </a:r>
            <a:r>
              <a:rPr lang="en-US" b="1" dirty="0">
                <a:solidFill>
                  <a:schemeClr val="accent1">
                    <a:lumMod val="60000"/>
                    <a:lumOff val="40000"/>
                  </a:schemeClr>
                </a:solidFill>
                <a:latin typeface="Segoe Print" panose="02000600000000000000" pitchFamily="2" charset="0"/>
              </a:rPr>
              <a:t>the practice, in order to prevent viral transmission</a:t>
            </a:r>
          </a:p>
        </p:txBody>
      </p:sp>
    </p:spTree>
    <p:extLst>
      <p:ext uri="{BB962C8B-B14F-4D97-AF65-F5344CB8AC3E}">
        <p14:creationId xmlns:p14="http://schemas.microsoft.com/office/powerpoint/2010/main" val="412618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1000"/>
                                        <p:tgtEl>
                                          <p:spTgt spid="12">
                                            <p:txEl>
                                              <p:pRg st="2" end="2"/>
                                            </p:txEl>
                                          </p:spTgt>
                                        </p:tgtEl>
                                      </p:cBhvr>
                                    </p:animEffect>
                                    <p:anim calcmode="lin" valueType="num">
                                      <p:cBhvr>
                                        <p:cTn id="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425723" y="1218128"/>
            <a:ext cx="8016867" cy="4473388"/>
          </a:xfrm>
          <a:prstGeom prst="rect">
            <a:avLst/>
          </a:prstGeom>
        </p:spPr>
        <p:txBody>
          <a:bodyPr>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buClr>
                <a:schemeClr val="accent1">
                  <a:lumMod val="60000"/>
                  <a:lumOff val="40000"/>
                </a:schemeClr>
              </a:buClr>
              <a:buFont typeface="Courier New" panose="02070309020205020404" pitchFamily="49" charset="0"/>
              <a:buChar char="o"/>
            </a:pPr>
            <a:endParaRPr lang="en-US" sz="1800" b="1" dirty="0" smtClean="0">
              <a:latin typeface="Comic Sans MS" panose="030F0702030302020204" pitchFamily="66" charset="0"/>
            </a:endParaRPr>
          </a:p>
        </p:txBody>
      </p:sp>
      <p:sp>
        <p:nvSpPr>
          <p:cNvPr id="10" name="Slide Number Placeholder 9"/>
          <p:cNvSpPr>
            <a:spLocks noGrp="1"/>
          </p:cNvSpPr>
          <p:nvPr>
            <p:ph type="sldNum" sz="quarter" idx="12"/>
          </p:nvPr>
        </p:nvSpPr>
        <p:spPr/>
        <p:txBody>
          <a:bodyPr/>
          <a:lstStyle/>
          <a:p>
            <a:fld id="{0EF3AB60-232D-4A92-B157-FF539A89C565}" type="slidenum">
              <a:rPr lang="en-US" smtClean="0"/>
              <a:t>22</a:t>
            </a:fld>
            <a:endParaRPr lang="en-US"/>
          </a:p>
        </p:txBody>
      </p:sp>
      <p:sp>
        <p:nvSpPr>
          <p:cNvPr id="12" name="Rectangle 11"/>
          <p:cNvSpPr/>
          <p:nvPr/>
        </p:nvSpPr>
        <p:spPr>
          <a:xfrm>
            <a:off x="629592" y="1539535"/>
            <a:ext cx="8110503" cy="4247317"/>
          </a:xfrm>
          <a:prstGeom prst="rect">
            <a:avLst/>
          </a:prstGeom>
        </p:spPr>
        <p:txBody>
          <a:bodyPr wrap="square">
            <a:spAutoFit/>
          </a:bodyPr>
          <a:lstStyle/>
          <a:p>
            <a:pPr marL="342900" indent="-342900">
              <a:lnSpc>
                <a:spcPct val="150000"/>
              </a:lnSpc>
              <a:buFont typeface="+mj-lt"/>
              <a:buAutoNum type="arabicPeriod"/>
            </a:pPr>
            <a:r>
              <a:rPr lang="en-US" dirty="0" smtClean="0">
                <a:solidFill>
                  <a:schemeClr val="accent1">
                    <a:lumMod val="60000"/>
                    <a:lumOff val="40000"/>
                  </a:schemeClr>
                </a:solidFill>
                <a:latin typeface="Comic Sans MS" panose="030F0702030302020204" pitchFamily="66" charset="0"/>
              </a:rPr>
              <a:t>Limited information </a:t>
            </a:r>
            <a:r>
              <a:rPr lang="en-US" dirty="0" smtClean="0">
                <a:latin typeface="Comic Sans MS" panose="030F0702030302020204" pitchFamily="66" charset="0"/>
              </a:rPr>
              <a:t>on the model that dentists for dentists to follow.</a:t>
            </a:r>
          </a:p>
          <a:p>
            <a:pPr marL="342900" indent="-342900">
              <a:lnSpc>
                <a:spcPct val="150000"/>
              </a:lnSpc>
              <a:buFont typeface="+mj-lt"/>
              <a:buAutoNum type="arabicPeriod"/>
            </a:pPr>
            <a:r>
              <a:rPr lang="en-US" dirty="0" smtClean="0">
                <a:solidFill>
                  <a:schemeClr val="accent1">
                    <a:lumMod val="60000"/>
                    <a:lumOff val="40000"/>
                  </a:schemeClr>
                </a:solidFill>
                <a:latin typeface="Comic Sans MS" panose="030F0702030302020204" pitchFamily="66" charset="0"/>
              </a:rPr>
              <a:t>Change daily routine </a:t>
            </a:r>
            <a:r>
              <a:rPr lang="en-US" dirty="0" smtClean="0">
                <a:latin typeface="Comic Sans MS" panose="030F0702030302020204" pitchFamily="66" charset="0"/>
              </a:rPr>
              <a:t>dental practice all over the world.</a:t>
            </a:r>
          </a:p>
          <a:p>
            <a:pPr marL="342900" indent="-342900">
              <a:lnSpc>
                <a:spcPct val="150000"/>
              </a:lnSpc>
              <a:buFont typeface="+mj-lt"/>
              <a:buAutoNum type="arabicPeriod"/>
            </a:pPr>
            <a:r>
              <a:rPr lang="en-US" dirty="0" smtClean="0">
                <a:latin typeface="Comic Sans MS" panose="030F0702030302020204" pitchFamily="66" charset="0"/>
              </a:rPr>
              <a:t>No evidence that personal protective equipment and dental office disinfection procedures, commonly used in dentistry until now, </a:t>
            </a:r>
            <a:r>
              <a:rPr lang="en-US" dirty="0" smtClean="0">
                <a:solidFill>
                  <a:schemeClr val="accent1">
                    <a:lumMod val="60000"/>
                    <a:lumOff val="40000"/>
                  </a:schemeClr>
                </a:solidFill>
                <a:latin typeface="Comic Sans MS" panose="030F0702030302020204" pitchFamily="66" charset="0"/>
              </a:rPr>
              <a:t>could be safe enough</a:t>
            </a:r>
            <a:r>
              <a:rPr lang="en-US" dirty="0" smtClean="0">
                <a:latin typeface="Comic Sans MS" panose="030F0702030302020204" pitchFamily="66" charset="0"/>
              </a:rPr>
              <a:t>.</a:t>
            </a:r>
          </a:p>
          <a:p>
            <a:pPr marL="342900" indent="-342900">
              <a:lnSpc>
                <a:spcPct val="150000"/>
              </a:lnSpc>
              <a:buFont typeface="+mj-lt"/>
              <a:buAutoNum type="arabicPeriod"/>
            </a:pPr>
            <a:r>
              <a:rPr lang="en-US" dirty="0" smtClean="0">
                <a:latin typeface="Comic Sans MS" panose="030F0702030302020204" pitchFamily="66" charset="0"/>
              </a:rPr>
              <a:t>Dental practice could need to be </a:t>
            </a:r>
            <a:r>
              <a:rPr lang="en-US" dirty="0" smtClean="0">
                <a:solidFill>
                  <a:schemeClr val="accent1">
                    <a:lumMod val="60000"/>
                    <a:lumOff val="40000"/>
                  </a:schemeClr>
                </a:solidFill>
                <a:latin typeface="Comic Sans MS" panose="030F0702030302020204" pitchFamily="66" charset="0"/>
              </a:rPr>
              <a:t>rethought and reorganized</a:t>
            </a:r>
            <a:r>
              <a:rPr lang="en-US" dirty="0" smtClean="0">
                <a:latin typeface="Comic Sans MS" panose="030F0702030302020204" pitchFamily="66" charset="0"/>
              </a:rPr>
              <a:t> in order to ensure higher safety standards for both dentists and patients.</a:t>
            </a:r>
          </a:p>
          <a:p>
            <a:pPr marL="342900" indent="-342900">
              <a:lnSpc>
                <a:spcPct val="150000"/>
              </a:lnSpc>
              <a:buFont typeface="+mj-lt"/>
              <a:buAutoNum type="arabicPeriod"/>
            </a:pPr>
            <a:r>
              <a:rPr lang="en-US" dirty="0" smtClean="0">
                <a:latin typeface="Comic Sans MS" panose="030F0702030302020204" pitchFamily="66" charset="0"/>
              </a:rPr>
              <a:t>Situation continues to evolve day by day, pediatric dentists should keep a </a:t>
            </a:r>
            <a:r>
              <a:rPr lang="en-US" dirty="0" smtClean="0">
                <a:solidFill>
                  <a:schemeClr val="accent1">
                    <a:lumMod val="60000"/>
                    <a:lumOff val="40000"/>
                  </a:schemeClr>
                </a:solidFill>
                <a:latin typeface="Comic Sans MS" panose="030F0702030302020204" pitchFamily="66" charset="0"/>
              </a:rPr>
              <a:t>high level of awareness </a:t>
            </a:r>
            <a:r>
              <a:rPr lang="en-US" dirty="0" smtClean="0">
                <a:latin typeface="Comic Sans MS" panose="030F0702030302020204" pitchFamily="66" charset="0"/>
              </a:rPr>
              <a:t>to help patients, minimizing risk and preventing viral spread.</a:t>
            </a:r>
            <a:endParaRPr lang="en-US" dirty="0">
              <a:latin typeface="Comic Sans MS" panose="030F0702030302020204" pitchFamily="66" charset="0"/>
            </a:endParaRPr>
          </a:p>
        </p:txBody>
      </p:sp>
      <p:sp>
        <p:nvSpPr>
          <p:cNvPr id="13" name="Rectangle 12"/>
          <p:cNvSpPr/>
          <p:nvPr/>
        </p:nvSpPr>
        <p:spPr>
          <a:xfrm>
            <a:off x="2520650" y="523770"/>
            <a:ext cx="4084773" cy="707886"/>
          </a:xfrm>
          <a:prstGeom prst="rect">
            <a:avLst/>
          </a:prstGeom>
        </p:spPr>
        <p:txBody>
          <a:bodyPr wrap="none">
            <a:spAutoFit/>
          </a:bodyPr>
          <a:lstStyle/>
          <a:p>
            <a:pPr algn="ctr"/>
            <a:r>
              <a:rPr lang="en-US" sz="4000" b="1" dirty="0" smtClean="0">
                <a:solidFill>
                  <a:schemeClr val="accent1">
                    <a:lumMod val="60000"/>
                    <a:lumOff val="40000"/>
                  </a:schemeClr>
                </a:solidFill>
                <a:latin typeface="Segoe Print" panose="02000600000000000000" pitchFamily="2" charset="0"/>
              </a:rPr>
              <a:t>CONCLUSIONS</a:t>
            </a:r>
            <a:endParaRPr lang="en-US" sz="4000" b="1" dirty="0">
              <a:solidFill>
                <a:schemeClr val="accent1">
                  <a:lumMod val="60000"/>
                  <a:lumOff val="40000"/>
                </a:schemeClr>
              </a:solidFill>
              <a:latin typeface="Segoe Print" panose="02000600000000000000" pitchFamily="2" charset="0"/>
            </a:endParaRPr>
          </a:p>
        </p:txBody>
      </p:sp>
    </p:spTree>
    <p:extLst>
      <p:ext uri="{BB962C8B-B14F-4D97-AF65-F5344CB8AC3E}">
        <p14:creationId xmlns:p14="http://schemas.microsoft.com/office/powerpoint/2010/main" val="11774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1000"/>
                                        <p:tgtEl>
                                          <p:spTgt spid="12">
                                            <p:txEl>
                                              <p:pRg st="3" end="3"/>
                                            </p:txEl>
                                          </p:spTgt>
                                        </p:tgtEl>
                                      </p:cBhvr>
                                    </p:animEffect>
                                    <p:anim calcmode="lin" valueType="num">
                                      <p:cBhvr>
                                        <p:cTn id="2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Effect transition="in" filter="fade">
                                      <p:cBhvr>
                                        <p:cTn id="35" dur="1000"/>
                                        <p:tgtEl>
                                          <p:spTgt spid="12">
                                            <p:txEl>
                                              <p:pRg st="4" end="4"/>
                                            </p:txEl>
                                          </p:spTgt>
                                        </p:tgtEl>
                                      </p:cBhvr>
                                    </p:animEffect>
                                    <p:anim calcmode="lin" valueType="num">
                                      <p:cBhvr>
                                        <p:cTn id="36"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94010" y="1481370"/>
            <a:ext cx="7934931" cy="2585323"/>
          </a:xfrm>
          <a:prstGeom prst="rect">
            <a:avLst/>
          </a:prstGeom>
        </p:spPr>
        <p:txBody>
          <a:bodyPr wrap="square">
            <a:spAutoFit/>
          </a:bodyPr>
          <a:lstStyle/>
          <a:p>
            <a:pPr algn="ctr"/>
            <a:r>
              <a:rPr lang="en-US" sz="5400" dirty="0">
                <a:solidFill>
                  <a:schemeClr val="accent1">
                    <a:lumMod val="60000"/>
                    <a:lumOff val="40000"/>
                  </a:schemeClr>
                </a:solidFill>
                <a:latin typeface="Segoe Print" panose="02000600000000000000" pitchFamily="2" charset="0"/>
              </a:rPr>
              <a:t>COVID-19 and Paediatric </a:t>
            </a:r>
            <a:r>
              <a:rPr lang="en-US" sz="5400" dirty="0" smtClean="0">
                <a:solidFill>
                  <a:schemeClr val="accent1">
                    <a:lumMod val="60000"/>
                    <a:lumOff val="40000"/>
                  </a:schemeClr>
                </a:solidFill>
                <a:latin typeface="Segoe Print" panose="02000600000000000000" pitchFamily="2" charset="0"/>
              </a:rPr>
              <a:t>Dentistry after </a:t>
            </a:r>
            <a:r>
              <a:rPr lang="en-US" sz="5400" dirty="0">
                <a:solidFill>
                  <a:schemeClr val="accent1">
                    <a:lumMod val="60000"/>
                    <a:lumOff val="40000"/>
                  </a:schemeClr>
                </a:solidFill>
                <a:latin typeface="Segoe Print" panose="02000600000000000000" pitchFamily="2" charset="0"/>
              </a:rPr>
              <a:t>the lockdown</a:t>
            </a:r>
            <a:endParaRPr lang="en-US" sz="5400" dirty="0">
              <a:solidFill>
                <a:schemeClr val="accent1">
                  <a:lumMod val="60000"/>
                  <a:lumOff val="40000"/>
                </a:schemeClr>
              </a:solidFill>
              <a:latin typeface="Segoe Print" panose="02000600000000000000" pitchFamily="2" charset="0"/>
            </a:endParaRPr>
          </a:p>
        </p:txBody>
      </p:sp>
      <p:sp>
        <p:nvSpPr>
          <p:cNvPr id="12" name="Rectangle 11"/>
          <p:cNvSpPr/>
          <p:nvPr/>
        </p:nvSpPr>
        <p:spPr>
          <a:xfrm>
            <a:off x="795277" y="4816068"/>
            <a:ext cx="7655391" cy="707886"/>
          </a:xfrm>
          <a:prstGeom prst="rect">
            <a:avLst/>
          </a:prstGeom>
          <a:solidFill>
            <a:schemeClr val="accent1">
              <a:lumMod val="40000"/>
              <a:lumOff val="60000"/>
            </a:schemeClr>
          </a:solidFill>
          <a:ln w="28575">
            <a:solidFill>
              <a:schemeClr val="accent1">
                <a:lumMod val="60000"/>
                <a:lumOff val="40000"/>
              </a:schemeClr>
            </a:solidFill>
          </a:ln>
        </p:spPr>
        <p:txBody>
          <a:bodyPr wrap="square">
            <a:spAutoFit/>
          </a:bodyPr>
          <a:lstStyle/>
          <a:p>
            <a:pPr algn="ctr"/>
            <a:r>
              <a:rPr lang="en-US" sz="2000" dirty="0" err="1">
                <a:solidFill>
                  <a:schemeClr val="bg1">
                    <a:lumMod val="95000"/>
                    <a:lumOff val="5000"/>
                  </a:schemeClr>
                </a:solidFill>
                <a:latin typeface="Comic Sans MS" panose="030F0702030302020204" pitchFamily="66" charset="0"/>
              </a:rPr>
              <a:t>Paglia</a:t>
            </a:r>
            <a:r>
              <a:rPr lang="en-US" sz="2000" dirty="0">
                <a:solidFill>
                  <a:schemeClr val="bg1">
                    <a:lumMod val="95000"/>
                    <a:lumOff val="5000"/>
                  </a:schemeClr>
                </a:solidFill>
                <a:latin typeface="Comic Sans MS" panose="030F0702030302020204" pitchFamily="66" charset="0"/>
              </a:rPr>
              <a:t> L. </a:t>
            </a:r>
            <a:r>
              <a:rPr lang="en-US" sz="2000" dirty="0" smtClean="0">
                <a:solidFill>
                  <a:schemeClr val="bg1">
                    <a:lumMod val="95000"/>
                    <a:lumOff val="5000"/>
                  </a:schemeClr>
                </a:solidFill>
                <a:latin typeface="Comic Sans MS" panose="030F0702030302020204" pitchFamily="66" charset="0"/>
              </a:rPr>
              <a:t>European </a:t>
            </a:r>
            <a:r>
              <a:rPr lang="en-US" sz="2000" dirty="0">
                <a:solidFill>
                  <a:schemeClr val="bg1">
                    <a:lumMod val="95000"/>
                    <a:lumOff val="5000"/>
                  </a:schemeClr>
                </a:solidFill>
                <a:latin typeface="Comic Sans MS" panose="030F0702030302020204" pitchFamily="66" charset="0"/>
              </a:rPr>
              <a:t>journal of paediatric dentistry. 2020 Jun;21(2):89.</a:t>
            </a:r>
            <a:endParaRPr lang="en-US" sz="2000" b="1" dirty="0">
              <a:solidFill>
                <a:schemeClr val="bg1">
                  <a:lumMod val="95000"/>
                  <a:lumOff val="5000"/>
                </a:schemeClr>
              </a:solidFill>
              <a:latin typeface="Comic Sans MS" panose="030F0702030302020204" pitchFamily="66" charset="0"/>
            </a:endParaRPr>
          </a:p>
        </p:txBody>
      </p:sp>
      <p:sp>
        <p:nvSpPr>
          <p:cNvPr id="13" name="TextBox 12"/>
          <p:cNvSpPr txBox="1"/>
          <p:nvPr/>
        </p:nvSpPr>
        <p:spPr>
          <a:xfrm>
            <a:off x="1554319" y="543319"/>
            <a:ext cx="6214311" cy="769441"/>
          </a:xfrm>
          <a:prstGeom prst="rect">
            <a:avLst/>
          </a:prstGeom>
          <a:noFill/>
          <a:ln w="28575">
            <a:solidFill>
              <a:schemeClr val="accent1">
                <a:lumMod val="60000"/>
                <a:lumOff val="40000"/>
              </a:schemeClr>
            </a:solidFill>
          </a:ln>
        </p:spPr>
        <p:txBody>
          <a:bodyPr wrap="square" rtlCol="0">
            <a:spAutoFit/>
          </a:bodyPr>
          <a:lstStyle/>
          <a:p>
            <a:pPr algn="ctr"/>
            <a:r>
              <a:rPr lang="en-US" sz="4400" dirty="0" smtClean="0">
                <a:latin typeface="Comic Sans MS" panose="030F0702030302020204" pitchFamily="66" charset="0"/>
              </a:rPr>
              <a:t>RELATED ARTICLE </a:t>
            </a:r>
            <a:r>
              <a:rPr lang="en-US" sz="4400" dirty="0" smtClean="0">
                <a:latin typeface="Comic Sans MS" panose="030F0702030302020204" pitchFamily="66" charset="0"/>
              </a:rPr>
              <a:t>-2</a:t>
            </a:r>
            <a:endParaRPr lang="en-US" sz="4400" dirty="0">
              <a:latin typeface="Comic Sans MS" panose="030F0702030302020204" pitchFamily="66" charset="0"/>
            </a:endParaRPr>
          </a:p>
        </p:txBody>
      </p:sp>
      <p:sp>
        <p:nvSpPr>
          <p:cNvPr id="10" name="Slide Number Placeholder 9"/>
          <p:cNvSpPr>
            <a:spLocks noGrp="1"/>
          </p:cNvSpPr>
          <p:nvPr>
            <p:ph type="sldNum" sz="quarter" idx="12"/>
          </p:nvPr>
        </p:nvSpPr>
        <p:spPr/>
        <p:txBody>
          <a:bodyPr/>
          <a:lstStyle/>
          <a:p>
            <a:fld id="{0EF3AB60-232D-4A92-B157-FF539A89C565}" type="slidenum">
              <a:rPr lang="en-US" smtClean="0"/>
              <a:t>23</a:t>
            </a:fld>
            <a:endParaRPr lang="en-US"/>
          </a:p>
        </p:txBody>
      </p:sp>
    </p:spTree>
    <p:extLst>
      <p:ext uri="{BB962C8B-B14F-4D97-AF65-F5344CB8AC3E}">
        <p14:creationId xmlns:p14="http://schemas.microsoft.com/office/powerpoint/2010/main" val="11440815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EF3AB60-232D-4A92-B157-FF539A89C565}" type="slidenum">
              <a:rPr lang="en-US" smtClean="0"/>
              <a:t>24</a:t>
            </a:fld>
            <a:endParaRPr lang="en-US"/>
          </a:p>
        </p:txBody>
      </p:sp>
      <p:sp>
        <p:nvSpPr>
          <p:cNvPr id="12" name="Rectangle 11"/>
          <p:cNvSpPr/>
          <p:nvPr/>
        </p:nvSpPr>
        <p:spPr>
          <a:xfrm>
            <a:off x="903759" y="895365"/>
            <a:ext cx="7401385" cy="523220"/>
          </a:xfrm>
          <a:prstGeom prst="rect">
            <a:avLst/>
          </a:prstGeom>
        </p:spPr>
        <p:txBody>
          <a:bodyPr wrap="none">
            <a:spAutoFit/>
          </a:bodyPr>
          <a:lstStyle/>
          <a:p>
            <a:r>
              <a:rPr lang="en-US" sz="2800" b="1" u="sng" dirty="0" smtClean="0">
                <a:solidFill>
                  <a:schemeClr val="accent1">
                    <a:lumMod val="60000"/>
                    <a:lumOff val="40000"/>
                  </a:schemeClr>
                </a:solidFill>
                <a:latin typeface="Segoe Print" panose="02000600000000000000" pitchFamily="2" charset="0"/>
              </a:rPr>
              <a:t>Large </a:t>
            </a:r>
            <a:r>
              <a:rPr lang="en-US" sz="2800" b="1" u="sng" dirty="0">
                <a:solidFill>
                  <a:schemeClr val="accent1">
                    <a:lumMod val="60000"/>
                    <a:lumOff val="40000"/>
                  </a:schemeClr>
                </a:solidFill>
                <a:latin typeface="Segoe Print" panose="02000600000000000000" pitchFamily="2" charset="0"/>
              </a:rPr>
              <a:t>family of respiratory RNA viruses</a:t>
            </a:r>
          </a:p>
        </p:txBody>
      </p:sp>
      <p:sp>
        <p:nvSpPr>
          <p:cNvPr id="13" name="Rectangle 12"/>
          <p:cNvSpPr/>
          <p:nvPr/>
        </p:nvSpPr>
        <p:spPr>
          <a:xfrm>
            <a:off x="1202680" y="1841132"/>
            <a:ext cx="6803544" cy="3170099"/>
          </a:xfrm>
          <a:prstGeom prst="rect">
            <a:avLst/>
          </a:prstGeom>
          <a:ln w="57150">
            <a:solidFill>
              <a:schemeClr val="accent1">
                <a:lumMod val="60000"/>
                <a:lumOff val="40000"/>
              </a:schemeClr>
            </a:solidFill>
          </a:ln>
        </p:spPr>
        <p:txBody>
          <a:bodyPr wrap="square">
            <a:spAutoFit/>
          </a:bodyPr>
          <a:lstStyle/>
          <a:p>
            <a:pPr algn="ctr">
              <a:lnSpc>
                <a:spcPct val="200000"/>
              </a:lnSpc>
            </a:pPr>
            <a:r>
              <a:rPr lang="en-US" sz="2000" dirty="0">
                <a:latin typeface="Comic Sans MS" panose="030F0702030302020204" pitchFamily="66" charset="0"/>
              </a:rPr>
              <a:t>The </a:t>
            </a:r>
            <a:r>
              <a:rPr lang="en-US" sz="2000" dirty="0" smtClean="0">
                <a:latin typeface="Comic Sans MS" panose="030F0702030302020204" pitchFamily="66" charset="0"/>
              </a:rPr>
              <a:t>virus binds </a:t>
            </a:r>
            <a:r>
              <a:rPr lang="en-US" sz="2000" dirty="0">
                <a:latin typeface="Comic Sans MS" panose="030F0702030302020204" pitchFamily="66" charset="0"/>
              </a:rPr>
              <a:t>to the </a:t>
            </a:r>
            <a:r>
              <a:rPr lang="en-US" sz="2000" dirty="0">
                <a:solidFill>
                  <a:schemeClr val="accent1">
                    <a:lumMod val="60000"/>
                    <a:lumOff val="40000"/>
                  </a:schemeClr>
                </a:solidFill>
                <a:latin typeface="Comic Sans MS" panose="030F0702030302020204" pitchFamily="66" charset="0"/>
              </a:rPr>
              <a:t>cellular receptor ACE2</a:t>
            </a:r>
            <a:r>
              <a:rPr lang="en-US" sz="2000" dirty="0">
                <a:latin typeface="Comic Sans MS" panose="030F0702030302020204" pitchFamily="66" charset="0"/>
              </a:rPr>
              <a:t>, which in children has a </a:t>
            </a:r>
            <a:r>
              <a:rPr lang="en-US" sz="2000" u="sng" dirty="0">
                <a:solidFill>
                  <a:schemeClr val="accent1">
                    <a:lumMod val="60000"/>
                    <a:lumOff val="40000"/>
                  </a:schemeClr>
                </a:solidFill>
                <a:latin typeface="Segoe Print" panose="02000600000000000000" pitchFamily="2" charset="0"/>
              </a:rPr>
              <a:t>structural and </a:t>
            </a:r>
            <a:r>
              <a:rPr lang="en-US" sz="2000" u="sng" dirty="0" smtClean="0">
                <a:solidFill>
                  <a:schemeClr val="accent1">
                    <a:lumMod val="60000"/>
                    <a:lumOff val="40000"/>
                  </a:schemeClr>
                </a:solidFill>
                <a:latin typeface="Segoe Print" panose="02000600000000000000" pitchFamily="2" charset="0"/>
              </a:rPr>
              <a:t>functional immaturity </a:t>
            </a:r>
            <a:r>
              <a:rPr lang="en-US" sz="2000" dirty="0">
                <a:latin typeface="Comic Sans MS" panose="030F0702030302020204" pitchFamily="66" charset="0"/>
              </a:rPr>
              <a:t>thus offering lower affinity to the </a:t>
            </a:r>
            <a:r>
              <a:rPr lang="en-US" sz="2000" dirty="0" smtClean="0">
                <a:latin typeface="Comic Sans MS" panose="030F0702030302020204" pitchFamily="66" charset="0"/>
              </a:rPr>
              <a:t>pathogen.</a:t>
            </a:r>
          </a:p>
          <a:p>
            <a:pPr algn="ctr">
              <a:lnSpc>
                <a:spcPct val="200000"/>
              </a:lnSpc>
            </a:pPr>
            <a:r>
              <a:rPr lang="en-US" sz="2000" dirty="0" smtClean="0">
                <a:latin typeface="Comic Sans MS" panose="030F0702030302020204" pitchFamily="66" charset="0"/>
              </a:rPr>
              <a:t>This </a:t>
            </a:r>
            <a:r>
              <a:rPr lang="en-US" sz="2000" dirty="0">
                <a:latin typeface="Comic Sans MS" panose="030F0702030302020204" pitchFamily="66" charset="0"/>
              </a:rPr>
              <a:t>could explain the </a:t>
            </a:r>
            <a:r>
              <a:rPr lang="en-US" sz="2000" dirty="0" smtClean="0">
                <a:solidFill>
                  <a:schemeClr val="accent1">
                    <a:lumMod val="60000"/>
                    <a:lumOff val="40000"/>
                  </a:schemeClr>
                </a:solidFill>
                <a:latin typeface="Comic Sans MS" panose="030F0702030302020204" pitchFamily="66" charset="0"/>
              </a:rPr>
              <a:t>lower incidence </a:t>
            </a:r>
            <a:r>
              <a:rPr lang="en-US" sz="2000" dirty="0">
                <a:solidFill>
                  <a:schemeClr val="accent1">
                    <a:lumMod val="60000"/>
                    <a:lumOff val="40000"/>
                  </a:schemeClr>
                </a:solidFill>
                <a:latin typeface="Comic Sans MS" panose="030F0702030302020204" pitchFamily="66" charset="0"/>
              </a:rPr>
              <a:t>of infection </a:t>
            </a:r>
            <a:r>
              <a:rPr lang="en-US" sz="2000" dirty="0">
                <a:latin typeface="Comic Sans MS" panose="030F0702030302020204" pitchFamily="66" charset="0"/>
              </a:rPr>
              <a:t>from SARS-CoV-2 in this segment of the population</a:t>
            </a:r>
          </a:p>
        </p:txBody>
      </p:sp>
    </p:spTree>
    <p:extLst>
      <p:ext uri="{BB962C8B-B14F-4D97-AF65-F5344CB8AC3E}">
        <p14:creationId xmlns:p14="http://schemas.microsoft.com/office/powerpoint/2010/main" val="5883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EF3AB60-232D-4A92-B157-FF539A89C565}" type="slidenum">
              <a:rPr lang="en-US" smtClean="0"/>
              <a:t>25</a:t>
            </a:fld>
            <a:endParaRPr lang="en-US"/>
          </a:p>
        </p:txBody>
      </p:sp>
      <p:sp>
        <p:nvSpPr>
          <p:cNvPr id="11" name="Rectangle 10"/>
          <p:cNvSpPr/>
          <p:nvPr/>
        </p:nvSpPr>
        <p:spPr>
          <a:xfrm>
            <a:off x="516480" y="1160372"/>
            <a:ext cx="8295624" cy="2954655"/>
          </a:xfrm>
          <a:prstGeom prst="rect">
            <a:avLst/>
          </a:prstGeom>
        </p:spPr>
        <p:txBody>
          <a:bodyPr wrap="square">
            <a:spAutoFit/>
          </a:bodyPr>
          <a:lstStyle/>
          <a:p>
            <a:pPr algn="ctr">
              <a:lnSpc>
                <a:spcPct val="150000"/>
              </a:lnSpc>
            </a:pPr>
            <a:r>
              <a:rPr lang="en-US" sz="2800" b="1" u="sng" dirty="0">
                <a:solidFill>
                  <a:schemeClr val="accent3">
                    <a:lumMod val="60000"/>
                    <a:lumOff val="40000"/>
                  </a:schemeClr>
                </a:solidFill>
                <a:latin typeface="Segoe Print" panose="02000600000000000000" pitchFamily="2" charset="0"/>
              </a:rPr>
              <a:t>Ozone therapy </a:t>
            </a:r>
            <a:r>
              <a:rPr lang="en-US" sz="2400" dirty="0">
                <a:latin typeface="Comic Sans MS" panose="030F0702030302020204" pitchFamily="66" charset="0"/>
              </a:rPr>
              <a:t>could be of great help in the control of the progression of </a:t>
            </a:r>
            <a:r>
              <a:rPr lang="en-US" sz="2400" dirty="0" smtClean="0">
                <a:latin typeface="Comic Sans MS" panose="030F0702030302020204" pitchFamily="66" charset="0"/>
              </a:rPr>
              <a:t>the </a:t>
            </a:r>
            <a:r>
              <a:rPr lang="en-US" sz="2400" b="1" dirty="0" smtClean="0">
                <a:solidFill>
                  <a:schemeClr val="accent1">
                    <a:lumMod val="60000"/>
                    <a:lumOff val="40000"/>
                  </a:schemeClr>
                </a:solidFill>
                <a:latin typeface="Segoe Print" panose="02000600000000000000" pitchFamily="2" charset="0"/>
              </a:rPr>
              <a:t>asymptomatic </a:t>
            </a:r>
            <a:r>
              <a:rPr lang="en-US" sz="2400" b="1" dirty="0">
                <a:solidFill>
                  <a:schemeClr val="accent1">
                    <a:lumMod val="60000"/>
                    <a:lumOff val="40000"/>
                  </a:schemeClr>
                </a:solidFill>
                <a:latin typeface="Segoe Print" panose="02000600000000000000" pitchFamily="2" charset="0"/>
              </a:rPr>
              <a:t>carious lesions</a:t>
            </a:r>
            <a:r>
              <a:rPr lang="en-US" sz="2400" dirty="0">
                <a:latin typeface="Comic Sans MS" panose="030F0702030302020204" pitchFamily="66" charset="0"/>
              </a:rPr>
              <a:t>, especially during the </a:t>
            </a:r>
            <a:r>
              <a:rPr lang="en-US" sz="2400" b="1" dirty="0">
                <a:solidFill>
                  <a:schemeClr val="accent1">
                    <a:lumMod val="60000"/>
                    <a:lumOff val="40000"/>
                  </a:schemeClr>
                </a:solidFill>
                <a:latin typeface="Segoe Print" panose="02000600000000000000" pitchFamily="2" charset="0"/>
              </a:rPr>
              <a:t>Phase </a:t>
            </a:r>
            <a:r>
              <a:rPr lang="en-US" sz="2400" b="1" dirty="0" smtClean="0">
                <a:solidFill>
                  <a:schemeClr val="accent1">
                    <a:lumMod val="60000"/>
                    <a:lumOff val="40000"/>
                  </a:schemeClr>
                </a:solidFill>
                <a:latin typeface="Segoe Print" panose="02000600000000000000" pitchFamily="2" charset="0"/>
              </a:rPr>
              <a:t>II </a:t>
            </a:r>
            <a:r>
              <a:rPr lang="en-US" sz="2400" b="1" dirty="0">
                <a:latin typeface="Segoe Print" panose="02000600000000000000" pitchFamily="2" charset="0"/>
              </a:rPr>
              <a:t>of reopening</a:t>
            </a:r>
            <a:r>
              <a:rPr lang="en-US" sz="2400" dirty="0">
                <a:latin typeface="Comic Sans MS" panose="030F0702030302020204" pitchFamily="66" charset="0"/>
              </a:rPr>
              <a:t>, when </a:t>
            </a:r>
            <a:r>
              <a:rPr lang="en-US" sz="2400" dirty="0" smtClean="0">
                <a:latin typeface="Comic Sans MS" panose="030F0702030302020204" pitchFamily="66" charset="0"/>
              </a:rPr>
              <a:t>we should </a:t>
            </a:r>
            <a:r>
              <a:rPr lang="en-US" sz="2400" dirty="0">
                <a:latin typeface="Comic Sans MS" panose="030F0702030302020204" pitchFamily="66" charset="0"/>
              </a:rPr>
              <a:t>to </a:t>
            </a:r>
            <a:r>
              <a:rPr lang="en-US" sz="2400" b="1" dirty="0" smtClean="0">
                <a:solidFill>
                  <a:schemeClr val="accent1">
                    <a:lumMod val="60000"/>
                    <a:lumOff val="40000"/>
                  </a:schemeClr>
                </a:solidFill>
                <a:latin typeface="Segoe Print" panose="02000600000000000000" pitchFamily="2" charset="0"/>
              </a:rPr>
              <a:t>minimize </a:t>
            </a:r>
            <a:r>
              <a:rPr lang="en-US" sz="2400" b="1" dirty="0">
                <a:solidFill>
                  <a:schemeClr val="accent1">
                    <a:lumMod val="60000"/>
                    <a:lumOff val="40000"/>
                  </a:schemeClr>
                </a:solidFill>
                <a:latin typeface="Segoe Print" panose="02000600000000000000" pitchFamily="2" charset="0"/>
              </a:rPr>
              <a:t>the use of rotating instruments </a:t>
            </a:r>
            <a:r>
              <a:rPr lang="en-US" sz="2400" dirty="0">
                <a:latin typeface="Comic Sans MS" panose="030F0702030302020204" pitchFamily="66" charset="0"/>
              </a:rPr>
              <a:t>producing aerosols.</a:t>
            </a:r>
          </a:p>
        </p:txBody>
      </p:sp>
      <p:sp>
        <p:nvSpPr>
          <p:cNvPr id="12" name="Rectangle 11"/>
          <p:cNvSpPr/>
          <p:nvPr/>
        </p:nvSpPr>
        <p:spPr>
          <a:xfrm>
            <a:off x="1783006" y="4586739"/>
            <a:ext cx="5642891" cy="523220"/>
          </a:xfrm>
          <a:prstGeom prst="rect">
            <a:avLst/>
          </a:prstGeom>
          <a:ln>
            <a:solidFill>
              <a:schemeClr val="accent1">
                <a:lumMod val="60000"/>
                <a:lumOff val="40000"/>
              </a:schemeClr>
            </a:solidFill>
          </a:ln>
        </p:spPr>
        <p:txBody>
          <a:bodyPr wrap="none">
            <a:spAutoFit/>
          </a:bodyPr>
          <a:lstStyle/>
          <a:p>
            <a:r>
              <a:rPr lang="en-US" sz="2800" b="1" dirty="0" smtClean="0">
                <a:latin typeface="Segoe Print" panose="02000600000000000000" pitchFamily="2" charset="0"/>
              </a:rPr>
              <a:t>New Concept Of “No Aerosol”</a:t>
            </a:r>
            <a:endParaRPr lang="en-US" sz="2800" b="1" dirty="0">
              <a:latin typeface="Segoe Print" panose="02000600000000000000" pitchFamily="2" charset="0"/>
            </a:endParaRPr>
          </a:p>
        </p:txBody>
      </p:sp>
    </p:spTree>
    <p:extLst>
      <p:ext uri="{BB962C8B-B14F-4D97-AF65-F5344CB8AC3E}">
        <p14:creationId xmlns:p14="http://schemas.microsoft.com/office/powerpoint/2010/main" val="48680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EF3AB60-232D-4A92-B157-FF539A89C565}" type="slidenum">
              <a:rPr lang="en-US" smtClean="0"/>
              <a:t>26</a:t>
            </a:fld>
            <a:endParaRPr lang="en-US"/>
          </a:p>
        </p:txBody>
      </p:sp>
      <p:graphicFrame>
        <p:nvGraphicFramePr>
          <p:cNvPr id="11" name="Diagram 10"/>
          <p:cNvGraphicFramePr/>
          <p:nvPr>
            <p:extLst>
              <p:ext uri="{D42A27DB-BD31-4B8C-83A1-F6EECF244321}">
                <p14:modId xmlns:p14="http://schemas.microsoft.com/office/powerpoint/2010/main" val="269762455"/>
              </p:ext>
            </p:extLst>
          </p:nvPr>
        </p:nvGraphicFramePr>
        <p:xfrm>
          <a:off x="1013254" y="841720"/>
          <a:ext cx="7092778" cy="504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5717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12435" y="1550855"/>
            <a:ext cx="7934931" cy="3416320"/>
          </a:xfrm>
          <a:prstGeom prst="rect">
            <a:avLst/>
          </a:prstGeom>
        </p:spPr>
        <p:txBody>
          <a:bodyPr wrap="square">
            <a:spAutoFit/>
          </a:bodyPr>
          <a:lstStyle/>
          <a:p>
            <a:pPr algn="ctr"/>
            <a:r>
              <a:rPr lang="en-US" sz="3600" b="1" dirty="0">
                <a:solidFill>
                  <a:schemeClr val="accent1">
                    <a:lumMod val="60000"/>
                    <a:lumOff val="40000"/>
                  </a:schemeClr>
                </a:solidFill>
                <a:latin typeface="Segoe Print" panose="02000600000000000000" pitchFamily="2" charset="0"/>
              </a:rPr>
              <a:t>Assessment of paediatric dental guidelines and </a:t>
            </a:r>
            <a:r>
              <a:rPr lang="en-US" sz="3600" b="1" dirty="0" smtClean="0">
                <a:solidFill>
                  <a:schemeClr val="accent1">
                    <a:lumMod val="60000"/>
                    <a:lumOff val="40000"/>
                  </a:schemeClr>
                </a:solidFill>
                <a:latin typeface="Segoe Print" panose="02000600000000000000" pitchFamily="2" charset="0"/>
              </a:rPr>
              <a:t>caries management</a:t>
            </a:r>
            <a:r>
              <a:rPr lang="en-US" sz="3600" b="1" dirty="0">
                <a:solidFill>
                  <a:schemeClr val="accent1">
                    <a:lumMod val="60000"/>
                    <a:lumOff val="40000"/>
                  </a:schemeClr>
                </a:solidFill>
                <a:latin typeface="Segoe Print" panose="02000600000000000000" pitchFamily="2" charset="0"/>
              </a:rPr>
              <a:t> </a:t>
            </a:r>
            <a:r>
              <a:rPr lang="en-US" sz="3600" b="1" dirty="0" smtClean="0">
                <a:solidFill>
                  <a:schemeClr val="accent1">
                    <a:lumMod val="60000"/>
                    <a:lumOff val="40000"/>
                  </a:schemeClr>
                </a:solidFill>
                <a:latin typeface="Segoe Print" panose="02000600000000000000" pitchFamily="2" charset="0"/>
              </a:rPr>
              <a:t>alternatives </a:t>
            </a:r>
            <a:r>
              <a:rPr lang="en-US" sz="3600" b="1" dirty="0">
                <a:solidFill>
                  <a:schemeClr val="accent1">
                    <a:lumMod val="60000"/>
                    <a:lumOff val="40000"/>
                  </a:schemeClr>
                </a:solidFill>
                <a:latin typeface="Segoe Print" panose="02000600000000000000" pitchFamily="2" charset="0"/>
              </a:rPr>
              <a:t>in the post COVID‑19 period. </a:t>
            </a:r>
            <a:endParaRPr lang="en-US" sz="3600" b="1" dirty="0" smtClean="0">
              <a:solidFill>
                <a:schemeClr val="accent1">
                  <a:lumMod val="60000"/>
                  <a:lumOff val="40000"/>
                </a:schemeClr>
              </a:solidFill>
              <a:latin typeface="Segoe Print" panose="02000600000000000000" pitchFamily="2" charset="0"/>
            </a:endParaRPr>
          </a:p>
          <a:p>
            <a:pPr algn="ctr"/>
            <a:r>
              <a:rPr lang="en-US" sz="3600" b="1" dirty="0" smtClean="0">
                <a:solidFill>
                  <a:schemeClr val="accent1">
                    <a:lumMod val="60000"/>
                    <a:lumOff val="40000"/>
                  </a:schemeClr>
                </a:solidFill>
                <a:latin typeface="Segoe Print" panose="02000600000000000000" pitchFamily="2" charset="0"/>
              </a:rPr>
              <a:t>A critical review </a:t>
            </a:r>
            <a:r>
              <a:rPr lang="en-US" sz="3600" b="1" dirty="0">
                <a:solidFill>
                  <a:schemeClr val="accent1">
                    <a:lumMod val="60000"/>
                    <a:lumOff val="40000"/>
                  </a:schemeClr>
                </a:solidFill>
                <a:latin typeface="Segoe Print" panose="02000600000000000000" pitchFamily="2" charset="0"/>
              </a:rPr>
              <a:t>and </a:t>
            </a:r>
            <a:r>
              <a:rPr lang="en-US" sz="3600" b="1" dirty="0" smtClean="0">
                <a:solidFill>
                  <a:schemeClr val="accent1">
                    <a:lumMod val="60000"/>
                    <a:lumOff val="40000"/>
                  </a:schemeClr>
                </a:solidFill>
                <a:latin typeface="Segoe Print" panose="02000600000000000000" pitchFamily="2" charset="0"/>
              </a:rPr>
              <a:t>clinical recommendations</a:t>
            </a:r>
            <a:endParaRPr lang="en-US" sz="3600" b="1" dirty="0">
              <a:solidFill>
                <a:schemeClr val="accent1">
                  <a:lumMod val="60000"/>
                  <a:lumOff val="40000"/>
                </a:schemeClr>
              </a:solidFill>
              <a:latin typeface="Segoe Print" panose="02000600000000000000" pitchFamily="2" charset="0"/>
            </a:endParaRPr>
          </a:p>
        </p:txBody>
      </p:sp>
      <p:sp>
        <p:nvSpPr>
          <p:cNvPr id="12" name="Rectangle 11"/>
          <p:cNvSpPr/>
          <p:nvPr/>
        </p:nvSpPr>
        <p:spPr>
          <a:xfrm>
            <a:off x="776756" y="5282595"/>
            <a:ext cx="7655391" cy="707886"/>
          </a:xfrm>
          <a:prstGeom prst="rect">
            <a:avLst/>
          </a:prstGeom>
          <a:solidFill>
            <a:schemeClr val="accent1">
              <a:lumMod val="40000"/>
              <a:lumOff val="60000"/>
            </a:schemeClr>
          </a:solidFill>
          <a:ln w="28575">
            <a:solidFill>
              <a:schemeClr val="accent1">
                <a:lumMod val="60000"/>
                <a:lumOff val="40000"/>
              </a:schemeClr>
            </a:solidFill>
          </a:ln>
        </p:spPr>
        <p:txBody>
          <a:bodyPr wrap="square">
            <a:spAutoFit/>
          </a:bodyPr>
          <a:lstStyle/>
          <a:p>
            <a:pPr algn="ctr"/>
            <a:r>
              <a:rPr lang="en-US" sz="2000" dirty="0">
                <a:solidFill>
                  <a:schemeClr val="bg1"/>
                </a:solidFill>
                <a:latin typeface="Comic Sans MS" panose="030F0702030302020204" pitchFamily="66" charset="0"/>
              </a:rPr>
              <a:t>Al-</a:t>
            </a:r>
            <a:r>
              <a:rPr lang="en-US" sz="2000" dirty="0" err="1">
                <a:solidFill>
                  <a:schemeClr val="bg1"/>
                </a:solidFill>
                <a:latin typeface="Comic Sans MS" panose="030F0702030302020204" pitchFamily="66" charset="0"/>
              </a:rPr>
              <a:t>Halabi</a:t>
            </a:r>
            <a:r>
              <a:rPr lang="en-US" sz="2000" dirty="0">
                <a:solidFill>
                  <a:schemeClr val="bg1"/>
                </a:solidFill>
                <a:latin typeface="Comic Sans MS" panose="030F0702030302020204" pitchFamily="66" charset="0"/>
              </a:rPr>
              <a:t> M, Salami A, </a:t>
            </a:r>
            <a:r>
              <a:rPr lang="en-US" sz="2000" dirty="0" err="1">
                <a:solidFill>
                  <a:schemeClr val="bg1"/>
                </a:solidFill>
                <a:latin typeface="Comic Sans MS" panose="030F0702030302020204" pitchFamily="66" charset="0"/>
              </a:rPr>
              <a:t>Alnuaimi</a:t>
            </a:r>
            <a:r>
              <a:rPr lang="en-US" sz="2000" dirty="0">
                <a:solidFill>
                  <a:schemeClr val="bg1"/>
                </a:solidFill>
                <a:latin typeface="Comic Sans MS" panose="030F0702030302020204" pitchFamily="66" charset="0"/>
              </a:rPr>
              <a:t> E, </a:t>
            </a:r>
            <a:r>
              <a:rPr lang="en-US" sz="2000" dirty="0" err="1">
                <a:solidFill>
                  <a:schemeClr val="bg1"/>
                </a:solidFill>
                <a:latin typeface="Comic Sans MS" panose="030F0702030302020204" pitchFamily="66" charset="0"/>
              </a:rPr>
              <a:t>Kowash</a:t>
            </a:r>
            <a:r>
              <a:rPr lang="en-US" sz="2000" dirty="0">
                <a:solidFill>
                  <a:schemeClr val="bg1"/>
                </a:solidFill>
                <a:latin typeface="Comic Sans MS" panose="030F0702030302020204" pitchFamily="66" charset="0"/>
              </a:rPr>
              <a:t> M, Hussein I</a:t>
            </a:r>
            <a:r>
              <a:rPr lang="en-US" sz="2000" dirty="0" smtClean="0">
                <a:solidFill>
                  <a:schemeClr val="bg1"/>
                </a:solidFill>
                <a:latin typeface="Comic Sans MS" panose="030F0702030302020204" pitchFamily="66" charset="0"/>
              </a:rPr>
              <a:t>. </a:t>
            </a:r>
            <a:r>
              <a:rPr lang="en-US" sz="2000" dirty="0">
                <a:solidFill>
                  <a:schemeClr val="bg1"/>
                </a:solidFill>
                <a:latin typeface="Comic Sans MS" panose="030F0702030302020204" pitchFamily="66" charset="0"/>
              </a:rPr>
              <a:t>European Archives of Paediatric Dentistry. 2020 Jun 16:1-4.</a:t>
            </a:r>
            <a:endParaRPr lang="en-US" sz="2000" b="1" dirty="0">
              <a:solidFill>
                <a:schemeClr val="bg1"/>
              </a:solidFill>
              <a:latin typeface="Comic Sans MS" panose="030F0702030302020204" pitchFamily="66" charset="0"/>
            </a:endParaRPr>
          </a:p>
        </p:txBody>
      </p:sp>
      <p:sp>
        <p:nvSpPr>
          <p:cNvPr id="13" name="TextBox 12"/>
          <p:cNvSpPr txBox="1"/>
          <p:nvPr/>
        </p:nvSpPr>
        <p:spPr>
          <a:xfrm>
            <a:off x="1554319" y="543319"/>
            <a:ext cx="6214311" cy="769441"/>
          </a:xfrm>
          <a:prstGeom prst="rect">
            <a:avLst/>
          </a:prstGeom>
          <a:noFill/>
          <a:ln w="28575">
            <a:solidFill>
              <a:schemeClr val="accent1">
                <a:lumMod val="60000"/>
                <a:lumOff val="40000"/>
              </a:schemeClr>
            </a:solidFill>
          </a:ln>
        </p:spPr>
        <p:txBody>
          <a:bodyPr wrap="square" rtlCol="0">
            <a:spAutoFit/>
          </a:bodyPr>
          <a:lstStyle/>
          <a:p>
            <a:pPr algn="ctr"/>
            <a:r>
              <a:rPr lang="en-US" sz="4400" dirty="0" smtClean="0">
                <a:latin typeface="Comic Sans MS" panose="030F0702030302020204" pitchFamily="66" charset="0"/>
              </a:rPr>
              <a:t>RELATED ARTICLE </a:t>
            </a:r>
            <a:r>
              <a:rPr lang="en-US" sz="4400" dirty="0" smtClean="0">
                <a:latin typeface="Comic Sans MS" panose="030F0702030302020204" pitchFamily="66" charset="0"/>
              </a:rPr>
              <a:t>-3</a:t>
            </a:r>
            <a:endParaRPr lang="en-US" sz="4400" dirty="0">
              <a:latin typeface="Comic Sans MS" panose="030F0702030302020204" pitchFamily="66" charset="0"/>
            </a:endParaRPr>
          </a:p>
        </p:txBody>
      </p:sp>
      <p:sp>
        <p:nvSpPr>
          <p:cNvPr id="10" name="Slide Number Placeholder 9"/>
          <p:cNvSpPr>
            <a:spLocks noGrp="1"/>
          </p:cNvSpPr>
          <p:nvPr>
            <p:ph type="sldNum" sz="quarter" idx="12"/>
          </p:nvPr>
        </p:nvSpPr>
        <p:spPr>
          <a:xfrm>
            <a:off x="8283588" y="6084771"/>
            <a:ext cx="565159" cy="365125"/>
          </a:xfrm>
        </p:spPr>
        <p:txBody>
          <a:bodyPr/>
          <a:lstStyle/>
          <a:p>
            <a:fld id="{0EF3AB60-232D-4A92-B157-FF539A89C565}" type="slidenum">
              <a:rPr lang="en-US" smtClean="0"/>
              <a:t>27</a:t>
            </a:fld>
            <a:endParaRPr lang="en-US"/>
          </a:p>
        </p:txBody>
      </p:sp>
    </p:spTree>
    <p:extLst>
      <p:ext uri="{BB962C8B-B14F-4D97-AF65-F5344CB8AC3E}">
        <p14:creationId xmlns:p14="http://schemas.microsoft.com/office/powerpoint/2010/main" val="22232671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EF3AB60-232D-4A92-B157-FF539A89C565}" type="slidenum">
              <a:rPr lang="en-US" smtClean="0"/>
              <a:t>28</a:t>
            </a:fld>
            <a:endParaRPr lang="en-US"/>
          </a:p>
        </p:txBody>
      </p:sp>
      <p:graphicFrame>
        <p:nvGraphicFramePr>
          <p:cNvPr id="11" name="Diagram 10"/>
          <p:cNvGraphicFramePr/>
          <p:nvPr>
            <p:extLst>
              <p:ext uri="{D42A27DB-BD31-4B8C-83A1-F6EECF244321}">
                <p14:modId xmlns:p14="http://schemas.microsoft.com/office/powerpoint/2010/main" val="2911068074"/>
              </p:ext>
            </p:extLst>
          </p:nvPr>
        </p:nvGraphicFramePr>
        <p:xfrm>
          <a:off x="1485423" y="280296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2722461" y="2699744"/>
            <a:ext cx="3827721" cy="523220"/>
          </a:xfrm>
          <a:prstGeom prst="rect">
            <a:avLst/>
          </a:prstGeom>
        </p:spPr>
        <p:txBody>
          <a:bodyPr wrap="square">
            <a:spAutoFit/>
          </a:bodyPr>
          <a:lstStyle/>
          <a:p>
            <a:pPr algn="ctr"/>
            <a:r>
              <a:rPr lang="en-US" sz="2800" dirty="0" smtClean="0">
                <a:solidFill>
                  <a:srgbClr val="FFFF00"/>
                </a:solidFill>
                <a:latin typeface="Segoe Print" panose="02000600000000000000" pitchFamily="2" charset="0"/>
              </a:rPr>
              <a:t>Pavone et </a:t>
            </a:r>
            <a:r>
              <a:rPr lang="en-US" sz="2800" dirty="0">
                <a:solidFill>
                  <a:srgbClr val="FFFF00"/>
                </a:solidFill>
                <a:latin typeface="Segoe Print" panose="02000600000000000000" pitchFamily="2" charset="0"/>
              </a:rPr>
              <a:t>al. 2020</a:t>
            </a:r>
          </a:p>
        </p:txBody>
      </p:sp>
      <p:sp>
        <p:nvSpPr>
          <p:cNvPr id="14" name="Rectangle 13"/>
          <p:cNvSpPr/>
          <p:nvPr/>
        </p:nvSpPr>
        <p:spPr>
          <a:xfrm>
            <a:off x="1627481" y="1874873"/>
            <a:ext cx="5953942" cy="830997"/>
          </a:xfrm>
          <a:prstGeom prst="rect">
            <a:avLst/>
          </a:prstGeom>
        </p:spPr>
        <p:txBody>
          <a:bodyPr wrap="square">
            <a:spAutoFit/>
          </a:bodyPr>
          <a:lstStyle/>
          <a:p>
            <a:pPr algn="ctr"/>
            <a:r>
              <a:rPr lang="en-US" sz="2400" dirty="0" smtClean="0">
                <a:solidFill>
                  <a:schemeClr val="accent1">
                    <a:lumMod val="60000"/>
                    <a:lumOff val="40000"/>
                  </a:schemeClr>
                </a:solidFill>
                <a:latin typeface="Segoe Print" panose="02000600000000000000" pitchFamily="2" charset="0"/>
              </a:rPr>
              <a:t>Benign evolution </a:t>
            </a:r>
            <a:r>
              <a:rPr lang="en-US" sz="2400" dirty="0">
                <a:solidFill>
                  <a:schemeClr val="accent1">
                    <a:lumMod val="60000"/>
                    <a:lumOff val="40000"/>
                  </a:schemeClr>
                </a:solidFill>
                <a:latin typeface="Segoe Print" panose="02000600000000000000" pitchFamily="2" charset="0"/>
              </a:rPr>
              <a:t>in children and the infection runs in three major</a:t>
            </a:r>
          </a:p>
        </p:txBody>
      </p:sp>
      <p:sp>
        <p:nvSpPr>
          <p:cNvPr id="15" name="Rectangle 14"/>
          <p:cNvSpPr/>
          <p:nvPr/>
        </p:nvSpPr>
        <p:spPr>
          <a:xfrm>
            <a:off x="715879" y="1068396"/>
            <a:ext cx="3209533" cy="523220"/>
          </a:xfrm>
          <a:prstGeom prst="rect">
            <a:avLst/>
          </a:prstGeom>
          <a:solidFill>
            <a:schemeClr val="accent1">
              <a:lumMod val="60000"/>
              <a:lumOff val="40000"/>
            </a:schemeClr>
          </a:solidFill>
        </p:spPr>
        <p:txBody>
          <a:bodyPr wrap="none">
            <a:spAutoFit/>
          </a:bodyPr>
          <a:lstStyle/>
          <a:p>
            <a:r>
              <a:rPr lang="en-US" sz="2800" b="1" dirty="0" smtClean="0">
                <a:solidFill>
                  <a:schemeClr val="bg2"/>
                </a:solidFill>
                <a:latin typeface="Comic Sans MS" panose="030F0702030302020204" pitchFamily="66" charset="0"/>
              </a:rPr>
              <a:t>INTRODUCTION</a:t>
            </a:r>
            <a:endParaRPr lang="en-US" sz="2800" dirty="0">
              <a:solidFill>
                <a:schemeClr val="bg2"/>
              </a:solidFill>
              <a:latin typeface="Comic Sans MS" panose="030F0702030302020204" pitchFamily="66" charset="0"/>
            </a:endParaRPr>
          </a:p>
        </p:txBody>
      </p:sp>
    </p:spTree>
    <p:extLst>
      <p:ext uri="{BB962C8B-B14F-4D97-AF65-F5344CB8AC3E}">
        <p14:creationId xmlns:p14="http://schemas.microsoft.com/office/powerpoint/2010/main" val="240895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graphicEl>
                                              <a:dgm id="{BFF023B4-E299-422F-AC67-9EBEF7895E14}"/>
                                            </p:graphicEl>
                                          </p:spTgt>
                                        </p:tgtEl>
                                        <p:attrNameLst>
                                          <p:attrName>style.visibility</p:attrName>
                                        </p:attrNameLst>
                                      </p:cBhvr>
                                      <p:to>
                                        <p:strVal val="visible"/>
                                      </p:to>
                                    </p:set>
                                    <p:animEffect transition="in" filter="fade">
                                      <p:cBhvr>
                                        <p:cTn id="21" dur="1000"/>
                                        <p:tgtEl>
                                          <p:spTgt spid="11">
                                            <p:graphicEl>
                                              <a:dgm id="{BFF023B4-E299-422F-AC67-9EBEF7895E14}"/>
                                            </p:graphicEl>
                                          </p:spTgt>
                                        </p:tgtEl>
                                      </p:cBhvr>
                                    </p:animEffect>
                                    <p:anim calcmode="lin" valueType="num">
                                      <p:cBhvr>
                                        <p:cTn id="22" dur="1000" fill="hold"/>
                                        <p:tgtEl>
                                          <p:spTgt spid="11">
                                            <p:graphicEl>
                                              <a:dgm id="{BFF023B4-E299-422F-AC67-9EBEF7895E14}"/>
                                            </p:graphicEl>
                                          </p:spTgt>
                                        </p:tgtEl>
                                        <p:attrNameLst>
                                          <p:attrName>ppt_x</p:attrName>
                                        </p:attrNameLst>
                                      </p:cBhvr>
                                      <p:tavLst>
                                        <p:tav tm="0">
                                          <p:val>
                                            <p:strVal val="#ppt_x"/>
                                          </p:val>
                                        </p:tav>
                                        <p:tav tm="100000">
                                          <p:val>
                                            <p:strVal val="#ppt_x"/>
                                          </p:val>
                                        </p:tav>
                                      </p:tavLst>
                                    </p:anim>
                                    <p:anim calcmode="lin" valueType="num">
                                      <p:cBhvr>
                                        <p:cTn id="23" dur="1000" fill="hold"/>
                                        <p:tgtEl>
                                          <p:spTgt spid="11">
                                            <p:graphicEl>
                                              <a:dgm id="{BFF023B4-E299-422F-AC67-9EBEF7895E1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graphicEl>
                                              <a:dgm id="{655B121C-5215-4F3E-A41E-97667871709E}"/>
                                            </p:graphicEl>
                                          </p:spTgt>
                                        </p:tgtEl>
                                        <p:attrNameLst>
                                          <p:attrName>style.visibility</p:attrName>
                                        </p:attrNameLst>
                                      </p:cBhvr>
                                      <p:to>
                                        <p:strVal val="visible"/>
                                      </p:to>
                                    </p:set>
                                    <p:animEffect transition="in" filter="fade">
                                      <p:cBhvr>
                                        <p:cTn id="28" dur="1000"/>
                                        <p:tgtEl>
                                          <p:spTgt spid="11">
                                            <p:graphicEl>
                                              <a:dgm id="{655B121C-5215-4F3E-A41E-97667871709E}"/>
                                            </p:graphicEl>
                                          </p:spTgt>
                                        </p:tgtEl>
                                      </p:cBhvr>
                                    </p:animEffect>
                                    <p:anim calcmode="lin" valueType="num">
                                      <p:cBhvr>
                                        <p:cTn id="29" dur="1000" fill="hold"/>
                                        <p:tgtEl>
                                          <p:spTgt spid="11">
                                            <p:graphicEl>
                                              <a:dgm id="{655B121C-5215-4F3E-A41E-97667871709E}"/>
                                            </p:graphicEl>
                                          </p:spTgt>
                                        </p:tgtEl>
                                        <p:attrNameLst>
                                          <p:attrName>ppt_x</p:attrName>
                                        </p:attrNameLst>
                                      </p:cBhvr>
                                      <p:tavLst>
                                        <p:tav tm="0">
                                          <p:val>
                                            <p:strVal val="#ppt_x"/>
                                          </p:val>
                                        </p:tav>
                                        <p:tav tm="100000">
                                          <p:val>
                                            <p:strVal val="#ppt_x"/>
                                          </p:val>
                                        </p:tav>
                                      </p:tavLst>
                                    </p:anim>
                                    <p:anim calcmode="lin" valueType="num">
                                      <p:cBhvr>
                                        <p:cTn id="30" dur="1000" fill="hold"/>
                                        <p:tgtEl>
                                          <p:spTgt spid="11">
                                            <p:graphicEl>
                                              <a:dgm id="{655B121C-5215-4F3E-A41E-97667871709E}"/>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graphicEl>
                                              <a:dgm id="{0E0CFF6B-F4DE-431E-A17F-8F258939AD1D}"/>
                                            </p:graphicEl>
                                          </p:spTgt>
                                        </p:tgtEl>
                                        <p:attrNameLst>
                                          <p:attrName>style.visibility</p:attrName>
                                        </p:attrNameLst>
                                      </p:cBhvr>
                                      <p:to>
                                        <p:strVal val="visible"/>
                                      </p:to>
                                    </p:set>
                                    <p:animEffect transition="in" filter="fade">
                                      <p:cBhvr>
                                        <p:cTn id="35" dur="1000"/>
                                        <p:tgtEl>
                                          <p:spTgt spid="11">
                                            <p:graphicEl>
                                              <a:dgm id="{0E0CFF6B-F4DE-431E-A17F-8F258939AD1D}"/>
                                            </p:graphicEl>
                                          </p:spTgt>
                                        </p:tgtEl>
                                      </p:cBhvr>
                                    </p:animEffect>
                                    <p:anim calcmode="lin" valueType="num">
                                      <p:cBhvr>
                                        <p:cTn id="36" dur="1000" fill="hold"/>
                                        <p:tgtEl>
                                          <p:spTgt spid="11">
                                            <p:graphicEl>
                                              <a:dgm id="{0E0CFF6B-F4DE-431E-A17F-8F258939AD1D}"/>
                                            </p:graphicEl>
                                          </p:spTgt>
                                        </p:tgtEl>
                                        <p:attrNameLst>
                                          <p:attrName>ppt_x</p:attrName>
                                        </p:attrNameLst>
                                      </p:cBhvr>
                                      <p:tavLst>
                                        <p:tav tm="0">
                                          <p:val>
                                            <p:strVal val="#ppt_x"/>
                                          </p:val>
                                        </p:tav>
                                        <p:tav tm="100000">
                                          <p:val>
                                            <p:strVal val="#ppt_x"/>
                                          </p:val>
                                        </p:tav>
                                      </p:tavLst>
                                    </p:anim>
                                    <p:anim calcmode="lin" valueType="num">
                                      <p:cBhvr>
                                        <p:cTn id="37" dur="1000" fill="hold"/>
                                        <p:tgtEl>
                                          <p:spTgt spid="11">
                                            <p:graphicEl>
                                              <a:dgm id="{0E0CFF6B-F4DE-431E-A17F-8F258939AD1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EF3AB60-232D-4A92-B157-FF539A89C565}" type="slidenum">
              <a:rPr lang="en-US" smtClean="0"/>
              <a:t>29</a:t>
            </a:fld>
            <a:endParaRPr lang="en-US"/>
          </a:p>
        </p:txBody>
      </p:sp>
      <p:sp>
        <p:nvSpPr>
          <p:cNvPr id="11" name="Rectangle 10"/>
          <p:cNvSpPr/>
          <p:nvPr/>
        </p:nvSpPr>
        <p:spPr>
          <a:xfrm>
            <a:off x="877615" y="1055731"/>
            <a:ext cx="2069797" cy="523220"/>
          </a:xfrm>
          <a:prstGeom prst="rect">
            <a:avLst/>
          </a:prstGeom>
          <a:solidFill>
            <a:schemeClr val="accent1">
              <a:lumMod val="60000"/>
              <a:lumOff val="40000"/>
            </a:schemeClr>
          </a:solidFill>
        </p:spPr>
        <p:txBody>
          <a:bodyPr wrap="none">
            <a:spAutoFit/>
          </a:bodyPr>
          <a:lstStyle/>
          <a:p>
            <a:r>
              <a:rPr lang="en-US" sz="2800" b="1" dirty="0" smtClean="0">
                <a:solidFill>
                  <a:schemeClr val="bg2"/>
                </a:solidFill>
                <a:latin typeface="Comic Sans MS" panose="030F0702030302020204" pitchFamily="66" charset="0"/>
              </a:rPr>
              <a:t>METHODS</a:t>
            </a:r>
            <a:endParaRPr lang="en-US" sz="2800" b="1" dirty="0">
              <a:solidFill>
                <a:schemeClr val="bg2"/>
              </a:solidFill>
              <a:latin typeface="Comic Sans MS" panose="030F0702030302020204" pitchFamily="66" charset="0"/>
            </a:endParaRPr>
          </a:p>
        </p:txBody>
      </p:sp>
      <p:sp>
        <p:nvSpPr>
          <p:cNvPr id="12" name="Rectangle 11"/>
          <p:cNvSpPr/>
          <p:nvPr/>
        </p:nvSpPr>
        <p:spPr>
          <a:xfrm>
            <a:off x="2975091" y="717177"/>
            <a:ext cx="5356197" cy="1200329"/>
          </a:xfrm>
          <a:prstGeom prst="rect">
            <a:avLst/>
          </a:prstGeom>
          <a:ln>
            <a:solidFill>
              <a:schemeClr val="accent1">
                <a:lumMod val="60000"/>
                <a:lumOff val="40000"/>
              </a:schemeClr>
            </a:solidFill>
          </a:ln>
        </p:spPr>
        <p:txBody>
          <a:bodyPr wrap="square">
            <a:spAutoFit/>
          </a:bodyPr>
          <a:lstStyle/>
          <a:p>
            <a:pPr algn="ctr"/>
            <a:r>
              <a:rPr lang="en-US" dirty="0" smtClean="0">
                <a:latin typeface="Comic Sans MS" panose="030F0702030302020204" pitchFamily="66" charset="0"/>
              </a:rPr>
              <a:t>Evidence-based pertinent literature search of different electronic databases was performed in addition to leading Global dental authorities, royal colleges, and </a:t>
            </a:r>
            <a:r>
              <a:rPr lang="en-US" dirty="0" err="1" smtClean="0">
                <a:latin typeface="Comic Sans MS" panose="030F0702030302020204" pitchFamily="66" charset="0"/>
              </a:rPr>
              <a:t>programmes</a:t>
            </a:r>
            <a:endParaRPr lang="en-US" dirty="0">
              <a:latin typeface="Comic Sans MS" panose="030F0702030302020204" pitchFamily="66" charset="0"/>
            </a:endParaRPr>
          </a:p>
        </p:txBody>
      </p:sp>
      <p:sp>
        <p:nvSpPr>
          <p:cNvPr id="13" name="Rectangle 12"/>
          <p:cNvSpPr/>
          <p:nvPr/>
        </p:nvSpPr>
        <p:spPr>
          <a:xfrm>
            <a:off x="965715" y="2687518"/>
            <a:ext cx="1846980" cy="523220"/>
          </a:xfrm>
          <a:prstGeom prst="rect">
            <a:avLst/>
          </a:prstGeom>
          <a:solidFill>
            <a:schemeClr val="accent1">
              <a:lumMod val="60000"/>
              <a:lumOff val="40000"/>
            </a:schemeClr>
          </a:solidFill>
        </p:spPr>
        <p:txBody>
          <a:bodyPr wrap="none">
            <a:spAutoFit/>
          </a:bodyPr>
          <a:lstStyle/>
          <a:p>
            <a:r>
              <a:rPr lang="en-US" sz="2800" b="1" dirty="0" smtClean="0">
                <a:solidFill>
                  <a:schemeClr val="bg2"/>
                </a:solidFill>
                <a:latin typeface="Comic Sans MS" panose="030F0702030302020204" pitchFamily="66" charset="0"/>
              </a:rPr>
              <a:t>RESULTS</a:t>
            </a:r>
            <a:endParaRPr lang="en-US" sz="2800" b="1" dirty="0">
              <a:solidFill>
                <a:schemeClr val="bg2"/>
              </a:solidFill>
              <a:latin typeface="Comic Sans MS" panose="030F0702030302020204" pitchFamily="66" charset="0"/>
            </a:endParaRPr>
          </a:p>
        </p:txBody>
      </p:sp>
      <p:sp>
        <p:nvSpPr>
          <p:cNvPr id="14" name="Rectangle 13"/>
          <p:cNvSpPr/>
          <p:nvPr/>
        </p:nvSpPr>
        <p:spPr>
          <a:xfrm>
            <a:off x="2975091" y="2488948"/>
            <a:ext cx="5356196" cy="1477328"/>
          </a:xfrm>
          <a:prstGeom prst="rect">
            <a:avLst/>
          </a:prstGeom>
          <a:ln>
            <a:solidFill>
              <a:schemeClr val="accent1">
                <a:lumMod val="60000"/>
                <a:lumOff val="40000"/>
              </a:schemeClr>
            </a:solidFill>
          </a:ln>
        </p:spPr>
        <p:txBody>
          <a:bodyPr wrap="square">
            <a:spAutoFit/>
          </a:bodyPr>
          <a:lstStyle/>
          <a:p>
            <a:pPr marL="285750" indent="-285750">
              <a:buFont typeface="Arial" panose="020B0604020202020204" pitchFamily="34" charset="0"/>
              <a:buChar char="•"/>
            </a:pPr>
            <a:r>
              <a:rPr lang="en-US" dirty="0" smtClean="0">
                <a:latin typeface="Comic Sans MS" panose="030F0702030302020204" pitchFamily="66" charset="0"/>
              </a:rPr>
              <a:t>Minimizing aerosol generating procedures </a:t>
            </a:r>
            <a:r>
              <a:rPr lang="en-US" dirty="0" smtClean="0">
                <a:solidFill>
                  <a:schemeClr val="accent1">
                    <a:lumMod val="60000"/>
                    <a:lumOff val="40000"/>
                  </a:schemeClr>
                </a:solidFill>
                <a:latin typeface="Comic Sans MS" panose="030F0702030302020204" pitchFamily="66" charset="0"/>
              </a:rPr>
              <a:t>(AGP) </a:t>
            </a:r>
            <a:r>
              <a:rPr lang="en-US" dirty="0" smtClean="0">
                <a:latin typeface="Comic Sans MS" panose="030F0702030302020204" pitchFamily="66" charset="0"/>
              </a:rPr>
              <a:t>- use of non-invasive and minimally invasive caries management techniques</a:t>
            </a:r>
          </a:p>
          <a:p>
            <a:pPr marL="285750" indent="-285750">
              <a:buFont typeface="Arial" panose="020B0604020202020204" pitchFamily="34" charset="0"/>
              <a:buChar char="•"/>
            </a:pPr>
            <a:r>
              <a:rPr lang="en-US" dirty="0" smtClean="0">
                <a:latin typeface="Comic Sans MS" panose="030F0702030302020204" pitchFamily="66" charset="0"/>
              </a:rPr>
              <a:t>Special attention was given to medically compromised children</a:t>
            </a:r>
          </a:p>
        </p:txBody>
      </p:sp>
      <p:sp>
        <p:nvSpPr>
          <p:cNvPr id="15" name="Rectangle 14"/>
          <p:cNvSpPr/>
          <p:nvPr/>
        </p:nvSpPr>
        <p:spPr>
          <a:xfrm>
            <a:off x="2947412" y="4064960"/>
            <a:ext cx="5383875" cy="1200329"/>
          </a:xfrm>
          <a:prstGeom prst="rect">
            <a:avLst/>
          </a:prstGeom>
          <a:ln>
            <a:solidFill>
              <a:schemeClr val="accent1">
                <a:lumMod val="60000"/>
                <a:lumOff val="40000"/>
              </a:schemeClr>
            </a:solidFill>
          </a:ln>
        </p:spPr>
        <p:txBody>
          <a:bodyPr wrap="square">
            <a:spAutoFit/>
          </a:bodyPr>
          <a:lstStyle/>
          <a:p>
            <a:pPr marL="285750" indent="-285750">
              <a:buFont typeface="Arial" panose="020B0604020202020204" pitchFamily="34" charset="0"/>
              <a:buChar char="•"/>
            </a:pPr>
            <a:r>
              <a:rPr lang="en-US" dirty="0" smtClean="0">
                <a:latin typeface="Comic Sans MS" panose="030F0702030302020204" pitchFamily="66" charset="0"/>
              </a:rPr>
              <a:t>Triaging and only treating Emergency and urgent cases.</a:t>
            </a:r>
          </a:p>
          <a:p>
            <a:pPr marL="285750" indent="-285750">
              <a:buFont typeface="Arial" panose="020B0604020202020204" pitchFamily="34" charset="0"/>
              <a:buChar char="•"/>
            </a:pPr>
            <a:r>
              <a:rPr lang="en-US" dirty="0">
                <a:latin typeface="Comic Sans MS" panose="030F0702030302020204" pitchFamily="66" charset="0"/>
              </a:rPr>
              <a:t>Detailed Guidelines for the dental environment and </a:t>
            </a:r>
            <a:r>
              <a:rPr lang="en-US" dirty="0" smtClean="0">
                <a:latin typeface="Comic Sans MS" panose="030F0702030302020204" pitchFamily="66" charset="0"/>
              </a:rPr>
              <a:t>equipment</a:t>
            </a:r>
            <a:endParaRPr lang="en-US" dirty="0">
              <a:latin typeface="Comic Sans MS" panose="030F0702030302020204" pitchFamily="66" charset="0"/>
            </a:endParaRPr>
          </a:p>
        </p:txBody>
      </p:sp>
    </p:spTree>
    <p:extLst>
      <p:ext uri="{BB962C8B-B14F-4D97-AF65-F5344CB8AC3E}">
        <p14:creationId xmlns:p14="http://schemas.microsoft.com/office/powerpoint/2010/main" val="82149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1695335" y="476553"/>
            <a:ext cx="5753911" cy="887505"/>
          </a:xfrm>
          <a:prstGeom prst="rect">
            <a:avLst/>
          </a:prstGeom>
        </p:spPr>
        <p:txBody>
          <a:bodyPr vert="horz">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b="1" dirty="0" smtClean="0">
                <a:ln w="57150">
                  <a:solidFill>
                    <a:schemeClr val="accent1">
                      <a:lumMod val="60000"/>
                      <a:lumOff val="40000"/>
                      <a:alpha val="10000"/>
                    </a:schemeClr>
                  </a:solidFill>
                </a:ln>
                <a:solidFill>
                  <a:schemeClr val="accent1">
                    <a:lumMod val="60000"/>
                    <a:lumOff val="40000"/>
                  </a:schemeClr>
                </a:solidFill>
                <a:latin typeface="Segoe Print" panose="02000600000000000000" pitchFamily="2" charset="0"/>
              </a:rPr>
              <a:t>CONTENTS</a:t>
            </a:r>
            <a:endParaRPr lang="en-US" sz="6000" b="1" dirty="0">
              <a:ln w="57150">
                <a:solidFill>
                  <a:schemeClr val="accent1">
                    <a:lumMod val="60000"/>
                    <a:lumOff val="40000"/>
                    <a:alpha val="10000"/>
                  </a:schemeClr>
                </a:solidFill>
              </a:ln>
              <a:solidFill>
                <a:schemeClr val="accent1">
                  <a:lumMod val="60000"/>
                  <a:lumOff val="40000"/>
                </a:schemeClr>
              </a:solidFill>
              <a:latin typeface="Segoe Print" panose="02000600000000000000" pitchFamily="2" charset="0"/>
            </a:endParaRPr>
          </a:p>
        </p:txBody>
      </p:sp>
      <p:sp>
        <p:nvSpPr>
          <p:cNvPr id="11" name="Content Placeholder 2"/>
          <p:cNvSpPr txBox="1">
            <a:spLocks/>
          </p:cNvSpPr>
          <p:nvPr/>
        </p:nvSpPr>
        <p:spPr>
          <a:xfrm>
            <a:off x="694271" y="1299883"/>
            <a:ext cx="8016867" cy="4473388"/>
          </a:xfrm>
          <a:prstGeom prst="rect">
            <a:avLst/>
          </a:prstGeom>
        </p:spPr>
        <p:txBody>
          <a:bodyPr>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buClr>
                <a:schemeClr val="accent1">
                  <a:lumMod val="60000"/>
                  <a:lumOff val="40000"/>
                </a:schemeClr>
              </a:buClr>
              <a:buFont typeface="Courier New" panose="02070309020205020404" pitchFamily="49" charset="0"/>
              <a:buChar char="o"/>
            </a:pPr>
            <a:r>
              <a:rPr lang="en-US" sz="1800" b="1" dirty="0" smtClean="0">
                <a:latin typeface="Comic Sans MS" panose="030F0702030302020204" pitchFamily="66" charset="0"/>
              </a:rPr>
              <a:t>INTRODUCTION</a:t>
            </a:r>
          </a:p>
          <a:p>
            <a:pPr>
              <a:lnSpc>
                <a:spcPct val="150000"/>
              </a:lnSpc>
              <a:buClr>
                <a:schemeClr val="accent1">
                  <a:lumMod val="60000"/>
                  <a:lumOff val="40000"/>
                </a:schemeClr>
              </a:buClr>
              <a:buFont typeface="Courier New" panose="02070309020205020404" pitchFamily="49" charset="0"/>
              <a:buChar char="o"/>
            </a:pPr>
            <a:r>
              <a:rPr lang="en-US" sz="1800" b="1" dirty="0" smtClean="0">
                <a:latin typeface="Comic Sans MS" panose="030F0702030302020204" pitchFamily="66" charset="0"/>
              </a:rPr>
              <a:t>COVID-19 – </a:t>
            </a:r>
          </a:p>
          <a:p>
            <a:pPr marL="0" indent="0">
              <a:lnSpc>
                <a:spcPct val="150000"/>
              </a:lnSpc>
              <a:buFont typeface="Wingdings 2" charset="2"/>
              <a:buNone/>
            </a:pPr>
            <a:r>
              <a:rPr lang="en-US" sz="1800" b="1" dirty="0" smtClean="0">
                <a:solidFill>
                  <a:schemeClr val="accent1">
                    <a:lumMod val="75000"/>
                  </a:schemeClr>
                </a:solidFill>
                <a:latin typeface="Comic Sans MS" panose="030F0702030302020204" pitchFamily="66" charset="0"/>
              </a:rPr>
              <a:t>              a. </a:t>
            </a:r>
            <a:r>
              <a:rPr lang="en-US" sz="1800" b="1" dirty="0" smtClean="0">
                <a:latin typeface="Comic Sans MS" panose="030F0702030302020204" pitchFamily="66" charset="0"/>
              </a:rPr>
              <a:t>Clinical characteristics of COVID-19 in children</a:t>
            </a:r>
          </a:p>
          <a:p>
            <a:pPr marL="0" indent="0">
              <a:lnSpc>
                <a:spcPct val="150000"/>
              </a:lnSpc>
              <a:buFont typeface="Wingdings 2" charset="2"/>
              <a:buNone/>
            </a:pPr>
            <a:r>
              <a:rPr lang="en-US" sz="1800" b="1" dirty="0" smtClean="0">
                <a:solidFill>
                  <a:schemeClr val="accent1">
                    <a:lumMod val="75000"/>
                  </a:schemeClr>
                </a:solidFill>
                <a:latin typeface="Comic Sans MS" panose="030F0702030302020204" pitchFamily="66" charset="0"/>
              </a:rPr>
              <a:t>              b. </a:t>
            </a:r>
            <a:r>
              <a:rPr lang="en-US" sz="1800" b="1" dirty="0" smtClean="0">
                <a:latin typeface="Comic Sans MS" panose="030F0702030302020204" pitchFamily="66" charset="0"/>
              </a:rPr>
              <a:t>The child patient in the dental setting</a:t>
            </a:r>
          </a:p>
          <a:p>
            <a:pPr marL="0" indent="0">
              <a:lnSpc>
                <a:spcPct val="150000"/>
              </a:lnSpc>
              <a:buFont typeface="Wingdings 2" charset="2"/>
              <a:buNone/>
            </a:pPr>
            <a:r>
              <a:rPr lang="en-US" sz="1800" b="1" dirty="0" smtClean="0">
                <a:solidFill>
                  <a:schemeClr val="accent1">
                    <a:lumMod val="75000"/>
                  </a:schemeClr>
                </a:solidFill>
                <a:latin typeface="Comic Sans MS" panose="030F0702030302020204" pitchFamily="66" charset="0"/>
              </a:rPr>
              <a:t>              c. </a:t>
            </a:r>
            <a:r>
              <a:rPr lang="en-US" sz="1800" b="1" dirty="0" smtClean="0">
                <a:latin typeface="Comic Sans MS" panose="030F0702030302020204" pitchFamily="66" charset="0"/>
              </a:rPr>
              <a:t>Country-specific approaches &amp; recommendations</a:t>
            </a:r>
          </a:p>
          <a:p>
            <a:pPr marL="0" indent="0">
              <a:lnSpc>
                <a:spcPct val="150000"/>
              </a:lnSpc>
              <a:buFont typeface="Wingdings 2" charset="2"/>
              <a:buNone/>
            </a:pPr>
            <a:r>
              <a:rPr lang="en-US" sz="1800" b="1" dirty="0" smtClean="0">
                <a:latin typeface="Comic Sans MS" panose="030F0702030302020204" pitchFamily="66" charset="0"/>
              </a:rPr>
              <a:t>              </a:t>
            </a:r>
            <a:r>
              <a:rPr lang="en-US" sz="1800" b="1" dirty="0" smtClean="0">
                <a:solidFill>
                  <a:schemeClr val="accent1">
                    <a:lumMod val="75000"/>
                  </a:schemeClr>
                </a:solidFill>
                <a:latin typeface="Comic Sans MS" panose="030F0702030302020204" pitchFamily="66" charset="0"/>
              </a:rPr>
              <a:t>d. </a:t>
            </a:r>
            <a:r>
              <a:rPr lang="en-US" sz="1800" b="1" dirty="0" smtClean="0">
                <a:latin typeface="Comic Sans MS" panose="030F0702030302020204" pitchFamily="66" charset="0"/>
              </a:rPr>
              <a:t>The role of guidelines and professional judgment</a:t>
            </a:r>
          </a:p>
          <a:p>
            <a:pPr>
              <a:lnSpc>
                <a:spcPct val="150000"/>
              </a:lnSpc>
              <a:buClr>
                <a:schemeClr val="accent1">
                  <a:lumMod val="60000"/>
                  <a:lumOff val="40000"/>
                </a:schemeClr>
              </a:buClr>
              <a:buFont typeface="Courier New" panose="02070309020205020404" pitchFamily="49" charset="0"/>
              <a:buChar char="o"/>
            </a:pPr>
            <a:r>
              <a:rPr lang="en-US" sz="1800" b="1" dirty="0" smtClean="0">
                <a:latin typeface="Comic Sans MS" panose="030F0702030302020204" pitchFamily="66" charset="0"/>
              </a:rPr>
              <a:t>CONCLUSIONS</a:t>
            </a:r>
          </a:p>
          <a:p>
            <a:pPr>
              <a:lnSpc>
                <a:spcPct val="150000"/>
              </a:lnSpc>
              <a:buClr>
                <a:schemeClr val="accent1">
                  <a:lumMod val="60000"/>
                  <a:lumOff val="40000"/>
                </a:schemeClr>
              </a:buClr>
              <a:buFont typeface="Courier New" panose="02070309020205020404" pitchFamily="49" charset="0"/>
              <a:buChar char="o"/>
            </a:pPr>
            <a:r>
              <a:rPr lang="en-US" sz="1800" b="1" dirty="0" smtClean="0">
                <a:latin typeface="Comic Sans MS" panose="030F0702030302020204" pitchFamily="66" charset="0"/>
              </a:rPr>
              <a:t>RELATED ARTICLES</a:t>
            </a:r>
          </a:p>
        </p:txBody>
      </p:sp>
      <p:sp>
        <p:nvSpPr>
          <p:cNvPr id="12" name="Slide Number Placeholder 11"/>
          <p:cNvSpPr>
            <a:spLocks noGrp="1"/>
          </p:cNvSpPr>
          <p:nvPr>
            <p:ph type="sldNum" sz="quarter" idx="12"/>
          </p:nvPr>
        </p:nvSpPr>
        <p:spPr/>
        <p:txBody>
          <a:bodyPr/>
          <a:lstStyle/>
          <a:p>
            <a:fld id="{0EF3AB60-232D-4A92-B157-FF539A89C565}" type="slidenum">
              <a:rPr lang="en-US" smtClean="0"/>
              <a:t>3</a:t>
            </a:fld>
            <a:endParaRPr lang="en-US"/>
          </a:p>
        </p:txBody>
      </p:sp>
    </p:spTree>
    <p:extLst>
      <p:ext uri="{BB962C8B-B14F-4D97-AF65-F5344CB8AC3E}">
        <p14:creationId xmlns:p14="http://schemas.microsoft.com/office/powerpoint/2010/main" val="41864244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EF3AB60-232D-4A92-B157-FF539A89C565}" type="slidenum">
              <a:rPr lang="en-US" smtClean="0"/>
              <a:t>30</a:t>
            </a:fld>
            <a:endParaRPr lang="en-US" dirty="0"/>
          </a:p>
        </p:txBody>
      </p:sp>
      <p:sp>
        <p:nvSpPr>
          <p:cNvPr id="11" name="Rectangle 10"/>
          <p:cNvSpPr/>
          <p:nvPr/>
        </p:nvSpPr>
        <p:spPr>
          <a:xfrm>
            <a:off x="3039064" y="1028839"/>
            <a:ext cx="2693366" cy="523220"/>
          </a:xfrm>
          <a:prstGeom prst="rect">
            <a:avLst/>
          </a:prstGeom>
          <a:solidFill>
            <a:schemeClr val="accent1">
              <a:lumMod val="60000"/>
              <a:lumOff val="40000"/>
            </a:schemeClr>
          </a:solidFill>
        </p:spPr>
        <p:txBody>
          <a:bodyPr wrap="none">
            <a:spAutoFit/>
          </a:bodyPr>
          <a:lstStyle/>
          <a:p>
            <a:r>
              <a:rPr lang="en-US" sz="2800" b="1" dirty="0" smtClean="0">
                <a:solidFill>
                  <a:schemeClr val="bg2"/>
                </a:solidFill>
                <a:latin typeface="Comic Sans MS" panose="030F0702030302020204" pitchFamily="66" charset="0"/>
              </a:rPr>
              <a:t>CONCLUSION</a:t>
            </a:r>
            <a:endParaRPr lang="en-US" sz="2800" b="1" dirty="0">
              <a:solidFill>
                <a:schemeClr val="bg2"/>
              </a:solidFill>
              <a:latin typeface="Comic Sans MS" panose="030F0702030302020204" pitchFamily="66" charset="0"/>
            </a:endParaRPr>
          </a:p>
        </p:txBody>
      </p:sp>
      <p:sp>
        <p:nvSpPr>
          <p:cNvPr id="12" name="Rectangle 11"/>
          <p:cNvSpPr/>
          <p:nvPr/>
        </p:nvSpPr>
        <p:spPr>
          <a:xfrm>
            <a:off x="1201479" y="1744907"/>
            <a:ext cx="6826102" cy="3416320"/>
          </a:xfrm>
          <a:prstGeom prst="rect">
            <a:avLst/>
          </a:prstGeom>
        </p:spPr>
        <p:txBody>
          <a:bodyPr wrap="square">
            <a:spAutoFit/>
          </a:bodyPr>
          <a:lstStyle/>
          <a:p>
            <a:pPr marL="285750" indent="-285750">
              <a:lnSpc>
                <a:spcPct val="200000"/>
              </a:lnSpc>
              <a:buClr>
                <a:schemeClr val="accent1">
                  <a:lumMod val="60000"/>
                  <a:lumOff val="40000"/>
                </a:schemeClr>
              </a:buClr>
              <a:buFont typeface="Comic Sans MS" panose="030F0702030302020204" pitchFamily="66" charset="0"/>
              <a:buChar char="#"/>
            </a:pPr>
            <a:r>
              <a:rPr lang="en-US" dirty="0">
                <a:latin typeface="Comic Sans MS" panose="030F0702030302020204" pitchFamily="66" charset="0"/>
              </a:rPr>
              <a:t>Specific recommendations for dental management of paediatric patients during and in the post-COVID-19 </a:t>
            </a:r>
            <a:r>
              <a:rPr lang="en-US" dirty="0" smtClean="0">
                <a:latin typeface="Comic Sans MS" panose="030F0702030302020204" pitchFamily="66" charset="0"/>
              </a:rPr>
              <a:t>era are </a:t>
            </a:r>
            <a:r>
              <a:rPr lang="en-US" dirty="0">
                <a:latin typeface="Comic Sans MS" panose="030F0702030302020204" pitchFamily="66" charset="0"/>
              </a:rPr>
              <a:t>suggested. </a:t>
            </a:r>
            <a:endParaRPr lang="en-US" dirty="0" smtClean="0">
              <a:latin typeface="Comic Sans MS" panose="030F0702030302020204" pitchFamily="66" charset="0"/>
            </a:endParaRPr>
          </a:p>
          <a:p>
            <a:pPr marL="285750" indent="-285750">
              <a:lnSpc>
                <a:spcPct val="200000"/>
              </a:lnSpc>
              <a:buClr>
                <a:schemeClr val="accent1">
                  <a:lumMod val="60000"/>
                  <a:lumOff val="40000"/>
                </a:schemeClr>
              </a:buClr>
              <a:buFont typeface="Comic Sans MS" panose="030F0702030302020204" pitchFamily="66" charset="0"/>
              <a:buChar char="#"/>
            </a:pPr>
            <a:r>
              <a:rPr lang="en-US" dirty="0" smtClean="0">
                <a:latin typeface="Comic Sans MS" panose="030F0702030302020204" pitchFamily="66" charset="0"/>
              </a:rPr>
              <a:t>Minimization </a:t>
            </a:r>
            <a:r>
              <a:rPr lang="en-US" dirty="0">
                <a:latin typeface="Comic Sans MS" panose="030F0702030302020204" pitchFamily="66" charset="0"/>
              </a:rPr>
              <a:t>of AGP procedures, and case-based selection of biological, non-invasive or minimally </a:t>
            </a:r>
            <a:r>
              <a:rPr lang="en-US" dirty="0" smtClean="0">
                <a:latin typeface="Comic Sans MS" panose="030F0702030302020204" pitchFamily="66" charset="0"/>
              </a:rPr>
              <a:t>invasive methods </a:t>
            </a:r>
            <a:r>
              <a:rPr lang="en-US" dirty="0">
                <a:latin typeface="Comic Sans MS" panose="030F0702030302020204" pitchFamily="66" charset="0"/>
              </a:rPr>
              <a:t>are recommended.</a:t>
            </a:r>
          </a:p>
        </p:txBody>
      </p:sp>
    </p:spTree>
    <p:extLst>
      <p:ext uri="{BB962C8B-B14F-4D97-AF65-F5344CB8AC3E}">
        <p14:creationId xmlns:p14="http://schemas.microsoft.com/office/powerpoint/2010/main" val="245153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94008" y="1487687"/>
            <a:ext cx="7934931" cy="3785652"/>
          </a:xfrm>
          <a:prstGeom prst="rect">
            <a:avLst/>
          </a:prstGeom>
        </p:spPr>
        <p:txBody>
          <a:bodyPr wrap="square">
            <a:spAutoFit/>
          </a:bodyPr>
          <a:lstStyle/>
          <a:p>
            <a:pPr algn="ctr"/>
            <a:r>
              <a:rPr lang="en-US" sz="4800" dirty="0">
                <a:solidFill>
                  <a:schemeClr val="accent1">
                    <a:lumMod val="60000"/>
                    <a:lumOff val="40000"/>
                  </a:schemeClr>
                </a:solidFill>
                <a:latin typeface="Segoe Print" panose="02000600000000000000" pitchFamily="2" charset="0"/>
              </a:rPr>
              <a:t>Dental Sedation Precautions and Recommendations during the COVID-19 Pandemic</a:t>
            </a:r>
            <a:endParaRPr lang="en-US" sz="4800" b="1" dirty="0">
              <a:solidFill>
                <a:schemeClr val="accent1">
                  <a:lumMod val="60000"/>
                  <a:lumOff val="40000"/>
                </a:schemeClr>
              </a:solidFill>
              <a:latin typeface="Segoe Print" panose="02000600000000000000" pitchFamily="2" charset="0"/>
            </a:endParaRPr>
          </a:p>
        </p:txBody>
      </p:sp>
      <p:sp>
        <p:nvSpPr>
          <p:cNvPr id="12" name="Rectangle 11"/>
          <p:cNvSpPr/>
          <p:nvPr/>
        </p:nvSpPr>
        <p:spPr>
          <a:xfrm>
            <a:off x="744595" y="5313757"/>
            <a:ext cx="7655391" cy="830997"/>
          </a:xfrm>
          <a:prstGeom prst="rect">
            <a:avLst/>
          </a:prstGeom>
          <a:solidFill>
            <a:schemeClr val="accent1">
              <a:lumMod val="40000"/>
              <a:lumOff val="60000"/>
            </a:schemeClr>
          </a:solidFill>
          <a:ln w="28575">
            <a:solidFill>
              <a:schemeClr val="accent1">
                <a:lumMod val="60000"/>
                <a:lumOff val="40000"/>
              </a:schemeClr>
            </a:solidFill>
          </a:ln>
        </p:spPr>
        <p:txBody>
          <a:bodyPr wrap="square">
            <a:spAutoFit/>
          </a:bodyPr>
          <a:lstStyle/>
          <a:p>
            <a:pPr algn="ctr"/>
            <a:r>
              <a:rPr lang="en-US" sz="2400" b="1" dirty="0">
                <a:solidFill>
                  <a:schemeClr val="bg1"/>
                </a:solidFill>
                <a:latin typeface="Comic Sans MS" panose="030F0702030302020204" pitchFamily="66" charset="0"/>
              </a:rPr>
              <a:t>Souza RC, Costa OS, Costa LR</a:t>
            </a:r>
            <a:r>
              <a:rPr lang="en-US" sz="2400" b="1" dirty="0" smtClean="0">
                <a:solidFill>
                  <a:schemeClr val="bg1"/>
                </a:solidFill>
                <a:latin typeface="Comic Sans MS" panose="030F0702030302020204" pitchFamily="66" charset="0"/>
              </a:rPr>
              <a:t>.. </a:t>
            </a:r>
            <a:r>
              <a:rPr lang="en-US" sz="2400" b="1" dirty="0">
                <a:solidFill>
                  <a:schemeClr val="bg1"/>
                </a:solidFill>
                <a:latin typeface="Comic Sans MS" panose="030F0702030302020204" pitchFamily="66" charset="0"/>
              </a:rPr>
              <a:t>Rev Bras </a:t>
            </a:r>
            <a:r>
              <a:rPr lang="en-US" sz="2400" b="1" dirty="0" err="1">
                <a:solidFill>
                  <a:schemeClr val="bg1"/>
                </a:solidFill>
                <a:latin typeface="Comic Sans MS" panose="030F0702030302020204" pitchFamily="66" charset="0"/>
              </a:rPr>
              <a:t>Odontol</a:t>
            </a:r>
            <a:r>
              <a:rPr lang="en-US" sz="2400" b="1" dirty="0">
                <a:solidFill>
                  <a:schemeClr val="bg1"/>
                </a:solidFill>
                <a:latin typeface="Comic Sans MS" panose="030F0702030302020204" pitchFamily="66" charset="0"/>
              </a:rPr>
              <a:t>. </a:t>
            </a:r>
            <a:r>
              <a:rPr lang="en-US" sz="2400" b="1" dirty="0" smtClean="0">
                <a:solidFill>
                  <a:schemeClr val="bg1"/>
                </a:solidFill>
                <a:latin typeface="Comic Sans MS" panose="030F0702030302020204" pitchFamily="66" charset="0"/>
              </a:rPr>
              <a:t>2020;77</a:t>
            </a:r>
            <a:endParaRPr lang="en-US" sz="2400" b="1" dirty="0">
              <a:solidFill>
                <a:schemeClr val="bg1"/>
              </a:solidFill>
              <a:latin typeface="Comic Sans MS" panose="030F0702030302020204" pitchFamily="66" charset="0"/>
            </a:endParaRPr>
          </a:p>
        </p:txBody>
      </p:sp>
      <p:sp>
        <p:nvSpPr>
          <p:cNvPr id="13" name="TextBox 12"/>
          <p:cNvSpPr txBox="1"/>
          <p:nvPr/>
        </p:nvSpPr>
        <p:spPr>
          <a:xfrm>
            <a:off x="1554319" y="543319"/>
            <a:ext cx="6214311" cy="769441"/>
          </a:xfrm>
          <a:prstGeom prst="rect">
            <a:avLst/>
          </a:prstGeom>
          <a:noFill/>
          <a:ln w="28575">
            <a:solidFill>
              <a:schemeClr val="accent1">
                <a:lumMod val="60000"/>
                <a:lumOff val="40000"/>
              </a:schemeClr>
            </a:solidFill>
          </a:ln>
        </p:spPr>
        <p:txBody>
          <a:bodyPr wrap="square" rtlCol="0">
            <a:spAutoFit/>
          </a:bodyPr>
          <a:lstStyle/>
          <a:p>
            <a:pPr algn="ctr"/>
            <a:r>
              <a:rPr lang="en-US" sz="4400" dirty="0" smtClean="0">
                <a:latin typeface="Comic Sans MS" panose="030F0702030302020204" pitchFamily="66" charset="0"/>
              </a:rPr>
              <a:t>RELATED ARTICLE </a:t>
            </a:r>
            <a:r>
              <a:rPr lang="en-US" sz="4400" dirty="0" smtClean="0">
                <a:latin typeface="Comic Sans MS" panose="030F0702030302020204" pitchFamily="66" charset="0"/>
              </a:rPr>
              <a:t>-4</a:t>
            </a:r>
            <a:endParaRPr lang="en-US" sz="4400" dirty="0">
              <a:latin typeface="Comic Sans MS" panose="030F0702030302020204" pitchFamily="66" charset="0"/>
            </a:endParaRPr>
          </a:p>
        </p:txBody>
      </p:sp>
      <p:sp>
        <p:nvSpPr>
          <p:cNvPr id="10" name="Slide Number Placeholder 9"/>
          <p:cNvSpPr>
            <a:spLocks noGrp="1"/>
          </p:cNvSpPr>
          <p:nvPr>
            <p:ph type="sldNum" sz="quarter" idx="12"/>
          </p:nvPr>
        </p:nvSpPr>
        <p:spPr>
          <a:xfrm>
            <a:off x="8283588" y="6084771"/>
            <a:ext cx="565159" cy="365125"/>
          </a:xfrm>
        </p:spPr>
        <p:txBody>
          <a:bodyPr/>
          <a:lstStyle/>
          <a:p>
            <a:fld id="{0EF3AB60-232D-4A92-B157-FF539A89C565}" type="slidenum">
              <a:rPr lang="en-US" smtClean="0"/>
              <a:t>31</a:t>
            </a:fld>
            <a:endParaRPr lang="en-US"/>
          </a:p>
        </p:txBody>
      </p:sp>
    </p:spTree>
    <p:extLst>
      <p:ext uri="{BB962C8B-B14F-4D97-AF65-F5344CB8AC3E}">
        <p14:creationId xmlns:p14="http://schemas.microsoft.com/office/powerpoint/2010/main" val="40881776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EF3AB60-232D-4A92-B157-FF539A89C565}" type="slidenum">
              <a:rPr lang="en-US" smtClean="0"/>
              <a:t>32</a:t>
            </a:fld>
            <a:endParaRPr lang="en-US"/>
          </a:p>
        </p:txBody>
      </p:sp>
      <p:sp>
        <p:nvSpPr>
          <p:cNvPr id="11" name="Rectangle 10"/>
          <p:cNvSpPr/>
          <p:nvPr/>
        </p:nvSpPr>
        <p:spPr>
          <a:xfrm>
            <a:off x="677624" y="770671"/>
            <a:ext cx="7773044" cy="1673728"/>
          </a:xfrm>
          <a:prstGeom prst="rect">
            <a:avLst/>
          </a:prstGeom>
        </p:spPr>
        <p:txBody>
          <a:bodyPr wrap="square">
            <a:spAutoFit/>
          </a:bodyPr>
          <a:lstStyle/>
          <a:p>
            <a:pPr algn="ctr">
              <a:lnSpc>
                <a:spcPct val="200000"/>
              </a:lnSpc>
            </a:pPr>
            <a:r>
              <a:rPr lang="pt-BR" u="sng" dirty="0">
                <a:solidFill>
                  <a:schemeClr val="accent1">
                    <a:lumMod val="60000"/>
                    <a:lumOff val="40000"/>
                  </a:schemeClr>
                </a:solidFill>
                <a:latin typeface="Segoe Print" panose="02000600000000000000" pitchFamily="2" charset="0"/>
              </a:rPr>
              <a:t>Brazilian national health surveillance agency </a:t>
            </a:r>
            <a:r>
              <a:rPr lang="pt-BR" dirty="0">
                <a:latin typeface="Comic Sans MS" panose="030F0702030302020204" pitchFamily="66" charset="0"/>
              </a:rPr>
              <a:t>(“Agência Nacional de Vigilância Sanitária” – ANVISA) </a:t>
            </a:r>
            <a:r>
              <a:rPr lang="pt-BR" dirty="0" smtClean="0">
                <a:latin typeface="Comic Sans MS" panose="030F0702030302020204" pitchFamily="66" charset="0"/>
              </a:rPr>
              <a:t>- </a:t>
            </a:r>
            <a:r>
              <a:rPr lang="en-US" dirty="0" smtClean="0">
                <a:latin typeface="Comic Sans MS" panose="030F0702030302020204" pitchFamily="66" charset="0"/>
              </a:rPr>
              <a:t>indicated </a:t>
            </a:r>
            <a:r>
              <a:rPr lang="en-US" dirty="0">
                <a:latin typeface="Comic Sans MS" panose="030F0702030302020204" pitchFamily="66" charset="0"/>
              </a:rPr>
              <a:t>that elective anesthesia procedures must be </a:t>
            </a:r>
            <a:r>
              <a:rPr lang="en-US" dirty="0">
                <a:solidFill>
                  <a:srgbClr val="FF0000"/>
                </a:solidFill>
                <a:latin typeface="Comic Sans MS" panose="030F0702030302020204" pitchFamily="66" charset="0"/>
              </a:rPr>
              <a:t>temporarily avoided </a:t>
            </a:r>
            <a:r>
              <a:rPr lang="en-US" dirty="0">
                <a:latin typeface="Comic Sans MS" panose="030F0702030302020204" pitchFamily="66" charset="0"/>
              </a:rPr>
              <a:t>during the pandemic phase</a:t>
            </a:r>
          </a:p>
        </p:txBody>
      </p:sp>
      <p:sp>
        <p:nvSpPr>
          <p:cNvPr id="12" name="Rectangle 11"/>
          <p:cNvSpPr/>
          <p:nvPr/>
        </p:nvSpPr>
        <p:spPr>
          <a:xfrm>
            <a:off x="677624" y="2873974"/>
            <a:ext cx="7850614" cy="3416320"/>
          </a:xfrm>
          <a:prstGeom prst="rect">
            <a:avLst/>
          </a:prstGeom>
        </p:spPr>
        <p:txBody>
          <a:bodyPr wrap="square">
            <a:spAutoFit/>
          </a:bodyPr>
          <a:lstStyle/>
          <a:p>
            <a:pPr>
              <a:lnSpc>
                <a:spcPct val="200000"/>
              </a:lnSpc>
            </a:pPr>
            <a:r>
              <a:rPr lang="en-US" b="1" u="sng" dirty="0">
                <a:solidFill>
                  <a:schemeClr val="accent1">
                    <a:lumMod val="60000"/>
                    <a:lumOff val="40000"/>
                  </a:schemeClr>
                </a:solidFill>
                <a:latin typeface="Segoe Print" panose="02000600000000000000" pitchFamily="2" charset="0"/>
              </a:rPr>
              <a:t>Brazilian Society of Anesthesiology </a:t>
            </a:r>
            <a:r>
              <a:rPr lang="en-US" dirty="0" smtClean="0">
                <a:latin typeface="Comic Sans MS" panose="030F0702030302020204" pitchFamily="66" charset="0"/>
              </a:rPr>
              <a:t>–</a:t>
            </a:r>
          </a:p>
          <a:p>
            <a:pPr marL="285750" indent="-285750">
              <a:lnSpc>
                <a:spcPct val="200000"/>
              </a:lnSpc>
              <a:buFont typeface="Arial" panose="020B0604020202020204" pitchFamily="34" charset="0"/>
              <a:buChar char="•"/>
            </a:pPr>
            <a:r>
              <a:rPr lang="en-US" dirty="0" smtClean="0">
                <a:latin typeface="Comic Sans MS" panose="030F0702030302020204" pitchFamily="66" charset="0"/>
              </a:rPr>
              <a:t>Sedation and general anesthesia procedures- performed through closed circuits </a:t>
            </a:r>
          </a:p>
          <a:p>
            <a:pPr marL="285750" indent="-285750">
              <a:lnSpc>
                <a:spcPct val="200000"/>
              </a:lnSpc>
              <a:buFont typeface="Arial" panose="020B0604020202020204" pitchFamily="34" charset="0"/>
              <a:buChar char="•"/>
            </a:pPr>
            <a:r>
              <a:rPr lang="en-US" dirty="0" smtClean="0">
                <a:latin typeface="Comic Sans MS" panose="030F0702030302020204" pitchFamily="66" charset="0"/>
              </a:rPr>
              <a:t>Patients infected </a:t>
            </a:r>
            <a:r>
              <a:rPr lang="en-US" dirty="0">
                <a:latin typeface="Comic Sans MS" panose="030F0702030302020204" pitchFamily="66" charset="0"/>
              </a:rPr>
              <a:t>or suspected of being contaminated by COVID-19 are treated with anesthesia machines that are used specifically for such </a:t>
            </a:r>
            <a:r>
              <a:rPr lang="en-US" dirty="0" smtClean="0">
                <a:latin typeface="Comic Sans MS" panose="030F0702030302020204" pitchFamily="66" charset="0"/>
              </a:rPr>
              <a:t>patients</a:t>
            </a:r>
            <a:endParaRPr lang="en-US" dirty="0">
              <a:latin typeface="Comic Sans MS" panose="030F0702030302020204" pitchFamily="66" charset="0"/>
            </a:endParaRPr>
          </a:p>
        </p:txBody>
      </p:sp>
    </p:spTree>
    <p:extLst>
      <p:ext uri="{BB962C8B-B14F-4D97-AF65-F5344CB8AC3E}">
        <p14:creationId xmlns:p14="http://schemas.microsoft.com/office/powerpoint/2010/main" val="274173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EF3AB60-232D-4A92-B157-FF539A89C565}" type="slidenum">
              <a:rPr lang="en-US" smtClean="0"/>
              <a:t>33</a:t>
            </a:fld>
            <a:endParaRPr lang="en-US"/>
          </a:p>
        </p:txBody>
      </p:sp>
      <p:sp>
        <p:nvSpPr>
          <p:cNvPr id="12" name="Rectangle 11"/>
          <p:cNvSpPr/>
          <p:nvPr/>
        </p:nvSpPr>
        <p:spPr>
          <a:xfrm>
            <a:off x="629592" y="977868"/>
            <a:ext cx="8017224" cy="4247317"/>
          </a:xfrm>
          <a:prstGeom prst="rect">
            <a:avLst/>
          </a:prstGeom>
        </p:spPr>
        <p:txBody>
          <a:bodyPr wrap="square">
            <a:spAutoFit/>
          </a:bodyPr>
          <a:lstStyle/>
          <a:p>
            <a:pPr marL="342900" indent="-342900">
              <a:lnSpc>
                <a:spcPct val="150000"/>
              </a:lnSpc>
              <a:buClr>
                <a:schemeClr val="accent1">
                  <a:lumMod val="60000"/>
                  <a:lumOff val="40000"/>
                </a:schemeClr>
              </a:buClr>
              <a:buFont typeface="Comic Sans MS" panose="030F0702030302020204" pitchFamily="66" charset="0"/>
              <a:buChar char="#"/>
            </a:pPr>
            <a:r>
              <a:rPr lang="en-US" sz="2000" dirty="0" smtClean="0">
                <a:latin typeface="Comic Sans MS" panose="030F0702030302020204" pitchFamily="66" charset="0"/>
              </a:rPr>
              <a:t>Use </a:t>
            </a:r>
            <a:r>
              <a:rPr lang="en-US" sz="2000" dirty="0">
                <a:solidFill>
                  <a:schemeClr val="accent1">
                    <a:lumMod val="60000"/>
                    <a:lumOff val="40000"/>
                  </a:schemeClr>
                </a:solidFill>
                <a:latin typeface="Segoe Print" panose="02000600000000000000" pitchFamily="2" charset="0"/>
              </a:rPr>
              <a:t>non-pharmacological techniques </a:t>
            </a:r>
            <a:r>
              <a:rPr lang="en-US" sz="2000" dirty="0">
                <a:latin typeface="Comic Sans MS" panose="030F0702030302020204" pitchFamily="66" charset="0"/>
              </a:rPr>
              <a:t>to control the patient’s anxiety, e.g., those associated or not with protective stabilization (children and people with disabilities), and use </a:t>
            </a:r>
            <a:r>
              <a:rPr lang="en-US" sz="2000" dirty="0">
                <a:solidFill>
                  <a:schemeClr val="accent1">
                    <a:lumMod val="60000"/>
                    <a:lumOff val="40000"/>
                  </a:schemeClr>
                </a:solidFill>
                <a:latin typeface="Segoe Print" panose="02000600000000000000" pitchFamily="2" charset="0"/>
              </a:rPr>
              <a:t>minimal intervention dentistry </a:t>
            </a:r>
            <a:r>
              <a:rPr lang="en-US" sz="2000" dirty="0">
                <a:latin typeface="Comic Sans MS" panose="030F0702030302020204" pitchFamily="66" charset="0"/>
              </a:rPr>
              <a:t>techniques, when </a:t>
            </a:r>
            <a:r>
              <a:rPr lang="en-US" sz="2000" dirty="0" smtClean="0">
                <a:solidFill>
                  <a:schemeClr val="accent1">
                    <a:lumMod val="60000"/>
                    <a:lumOff val="40000"/>
                  </a:schemeClr>
                </a:solidFill>
                <a:latin typeface="Segoe Print" panose="02000600000000000000" pitchFamily="2" charset="0"/>
              </a:rPr>
              <a:t>indicated</a:t>
            </a:r>
            <a:r>
              <a:rPr lang="en-US" sz="2000" dirty="0" smtClean="0">
                <a:latin typeface="Comic Sans MS" panose="030F0702030302020204" pitchFamily="66" charset="0"/>
              </a:rPr>
              <a:t>.</a:t>
            </a:r>
          </a:p>
          <a:p>
            <a:pPr>
              <a:lnSpc>
                <a:spcPct val="150000"/>
              </a:lnSpc>
              <a:buClr>
                <a:schemeClr val="accent1">
                  <a:lumMod val="60000"/>
                  <a:lumOff val="40000"/>
                </a:schemeClr>
              </a:buClr>
            </a:pPr>
            <a:endParaRPr lang="en-US" sz="2000" dirty="0" smtClean="0">
              <a:latin typeface="Comic Sans MS" panose="030F0702030302020204" pitchFamily="66" charset="0"/>
            </a:endParaRPr>
          </a:p>
          <a:p>
            <a:pPr marL="342900" indent="-342900">
              <a:lnSpc>
                <a:spcPct val="150000"/>
              </a:lnSpc>
              <a:buClr>
                <a:schemeClr val="accent1">
                  <a:lumMod val="60000"/>
                  <a:lumOff val="40000"/>
                </a:schemeClr>
              </a:buClr>
              <a:buFont typeface="Comic Sans MS" panose="030F0702030302020204" pitchFamily="66" charset="0"/>
              <a:buChar char="#"/>
            </a:pPr>
            <a:r>
              <a:rPr lang="en-US" sz="2000" dirty="0" smtClean="0">
                <a:latin typeface="Comic Sans MS" panose="030F0702030302020204" pitchFamily="66" charset="0"/>
              </a:rPr>
              <a:t>Perform</a:t>
            </a:r>
            <a:r>
              <a:rPr lang="en-US" sz="2000" dirty="0">
                <a:latin typeface="Comic Sans MS" panose="030F0702030302020204" pitchFamily="66" charset="0"/>
              </a:rPr>
              <a:t>, in severe cases, dental care under </a:t>
            </a:r>
            <a:r>
              <a:rPr lang="en-US" sz="2000" dirty="0">
                <a:solidFill>
                  <a:schemeClr val="accent1">
                    <a:lumMod val="60000"/>
                    <a:lumOff val="40000"/>
                  </a:schemeClr>
                </a:solidFill>
                <a:latin typeface="Segoe Print" panose="02000600000000000000" pitchFamily="2" charset="0"/>
              </a:rPr>
              <a:t>general anesthesia </a:t>
            </a:r>
            <a:r>
              <a:rPr lang="en-US" sz="2000" dirty="0">
                <a:latin typeface="Comic Sans MS" panose="030F0702030302020204" pitchFamily="66" charset="0"/>
              </a:rPr>
              <a:t>using </a:t>
            </a:r>
            <a:r>
              <a:rPr lang="en-US" sz="2000" dirty="0">
                <a:solidFill>
                  <a:schemeClr val="accent1">
                    <a:lumMod val="60000"/>
                    <a:lumOff val="40000"/>
                  </a:schemeClr>
                </a:solidFill>
                <a:latin typeface="Segoe Print" panose="02000600000000000000" pitchFamily="2" charset="0"/>
              </a:rPr>
              <a:t>resolutive techniques </a:t>
            </a:r>
            <a:r>
              <a:rPr lang="en-US" sz="2000" dirty="0">
                <a:latin typeface="Comic Sans MS" panose="030F0702030302020204" pitchFamily="66" charset="0"/>
              </a:rPr>
              <a:t>to solve the patient’s dental problem that avoid returns or additional treatments in the short </a:t>
            </a:r>
            <a:r>
              <a:rPr lang="en-US" sz="2000" dirty="0" smtClean="0">
                <a:latin typeface="Comic Sans MS" panose="030F0702030302020204" pitchFamily="66" charset="0"/>
              </a:rPr>
              <a:t>term</a:t>
            </a:r>
          </a:p>
        </p:txBody>
      </p:sp>
    </p:spTree>
    <p:extLst>
      <p:ext uri="{BB962C8B-B14F-4D97-AF65-F5344CB8AC3E}">
        <p14:creationId xmlns:p14="http://schemas.microsoft.com/office/powerpoint/2010/main" val="7810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2" end="2"/>
                                            </p:txEl>
                                          </p:spTgt>
                                        </p:tgtEl>
                                        <p:attrNameLst>
                                          <p:attrName>style.visibility</p:attrName>
                                        </p:attrNameLst>
                                      </p:cBhvr>
                                      <p:to>
                                        <p:strVal val="visible"/>
                                      </p:to>
                                    </p:set>
                                    <p:animEffect transition="in" filter="fade">
                                      <p:cBhvr>
                                        <p:cTn id="14" dur="1000"/>
                                        <p:tgtEl>
                                          <p:spTgt spid="12">
                                            <p:txEl>
                                              <p:pRg st="2" end="2"/>
                                            </p:txEl>
                                          </p:spTgt>
                                        </p:tgtEl>
                                      </p:cBhvr>
                                    </p:animEffect>
                                    <p:anim calcmode="lin" valueType="num">
                                      <p:cBhvr>
                                        <p:cTn id="15"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EF3AB60-232D-4A92-B157-FF539A89C565}" type="slidenum">
              <a:rPr lang="en-US" smtClean="0"/>
              <a:t>34</a:t>
            </a:fld>
            <a:endParaRPr lang="en-US"/>
          </a:p>
        </p:txBody>
      </p:sp>
      <p:sp>
        <p:nvSpPr>
          <p:cNvPr id="13" name="Rectangle 12"/>
          <p:cNvSpPr/>
          <p:nvPr/>
        </p:nvSpPr>
        <p:spPr>
          <a:xfrm>
            <a:off x="499357" y="656193"/>
            <a:ext cx="8017224" cy="5170646"/>
          </a:xfrm>
          <a:prstGeom prst="rect">
            <a:avLst/>
          </a:prstGeom>
        </p:spPr>
        <p:txBody>
          <a:bodyPr wrap="square">
            <a:spAutoFit/>
          </a:bodyPr>
          <a:lstStyle/>
          <a:p>
            <a:pPr marL="342900" indent="-342900">
              <a:lnSpc>
                <a:spcPct val="150000"/>
              </a:lnSpc>
              <a:buClr>
                <a:schemeClr val="accent1">
                  <a:lumMod val="60000"/>
                  <a:lumOff val="40000"/>
                </a:schemeClr>
              </a:buClr>
              <a:buFont typeface="Comic Sans MS" panose="030F0702030302020204" pitchFamily="66" charset="0"/>
              <a:buChar char="#"/>
            </a:pPr>
            <a:r>
              <a:rPr lang="en-US" sz="2000" dirty="0" smtClean="0">
                <a:solidFill>
                  <a:srgbClr val="FF7C80"/>
                </a:solidFill>
                <a:latin typeface="Segoe Print" panose="02000600000000000000" pitchFamily="2" charset="0"/>
              </a:rPr>
              <a:t>Do </a:t>
            </a:r>
            <a:r>
              <a:rPr lang="en-US" sz="2000" dirty="0">
                <a:solidFill>
                  <a:srgbClr val="FF7C80"/>
                </a:solidFill>
                <a:latin typeface="Segoe Print" panose="02000600000000000000" pitchFamily="2" charset="0"/>
              </a:rPr>
              <a:t>not perform dental procedures under inhalation sedation </a:t>
            </a:r>
            <a:r>
              <a:rPr lang="en-US" sz="2000" dirty="0">
                <a:latin typeface="Comic Sans MS" panose="030F0702030302020204" pitchFamily="66" charset="0"/>
              </a:rPr>
              <a:t>with nitrous oxide/oxygen during the COVID-19 pandemic in order to </a:t>
            </a:r>
            <a:r>
              <a:rPr lang="en-US" sz="2000" dirty="0">
                <a:solidFill>
                  <a:schemeClr val="accent1">
                    <a:lumMod val="60000"/>
                    <a:lumOff val="40000"/>
                  </a:schemeClr>
                </a:solidFill>
                <a:latin typeface="Segoe Print" panose="02000600000000000000" pitchFamily="2" charset="0"/>
              </a:rPr>
              <a:t>mitigate aerosolization and virus spread </a:t>
            </a:r>
            <a:r>
              <a:rPr lang="en-US" sz="2000" dirty="0">
                <a:latin typeface="Comic Sans MS" panose="030F0702030302020204" pitchFamily="66" charset="0"/>
              </a:rPr>
              <a:t>and the potential risk of performing life support measures that involve handling of airways and the use of hospital </a:t>
            </a:r>
            <a:r>
              <a:rPr lang="en-US" sz="2000" dirty="0" smtClean="0">
                <a:latin typeface="Comic Sans MS" panose="030F0702030302020204" pitchFamily="66" charset="0"/>
              </a:rPr>
              <a:t>resources</a:t>
            </a:r>
          </a:p>
          <a:p>
            <a:pPr>
              <a:lnSpc>
                <a:spcPct val="150000"/>
              </a:lnSpc>
              <a:buClr>
                <a:schemeClr val="accent1">
                  <a:lumMod val="60000"/>
                  <a:lumOff val="40000"/>
                </a:schemeClr>
              </a:buClr>
            </a:pPr>
            <a:endParaRPr lang="en-US" sz="2000" dirty="0" smtClean="0">
              <a:latin typeface="Comic Sans MS" panose="030F0702030302020204" pitchFamily="66" charset="0"/>
            </a:endParaRPr>
          </a:p>
          <a:p>
            <a:pPr marL="342900" indent="-342900">
              <a:lnSpc>
                <a:spcPct val="150000"/>
              </a:lnSpc>
              <a:buClr>
                <a:schemeClr val="accent1">
                  <a:lumMod val="60000"/>
                  <a:lumOff val="40000"/>
                </a:schemeClr>
              </a:buClr>
              <a:buFont typeface="Comic Sans MS" panose="030F0702030302020204" pitchFamily="66" charset="0"/>
              <a:buChar char="#"/>
            </a:pPr>
            <a:r>
              <a:rPr lang="en-US" sz="2000" dirty="0" smtClean="0">
                <a:solidFill>
                  <a:srgbClr val="FF7C80"/>
                </a:solidFill>
                <a:latin typeface="Segoe Print" panose="02000600000000000000" pitchFamily="2" charset="0"/>
              </a:rPr>
              <a:t>Do </a:t>
            </a:r>
            <a:r>
              <a:rPr lang="en-US" sz="2000" dirty="0">
                <a:solidFill>
                  <a:srgbClr val="FF7C80"/>
                </a:solidFill>
                <a:latin typeface="Segoe Print" panose="02000600000000000000" pitchFamily="2" charset="0"/>
              </a:rPr>
              <a:t>not perform dental procedures under pharmacological sedation </a:t>
            </a:r>
            <a:r>
              <a:rPr lang="en-US" sz="2000" dirty="0">
                <a:latin typeface="Comic Sans MS" panose="030F0702030302020204" pitchFamily="66" charset="0"/>
              </a:rPr>
              <a:t>due to the need to provide oxygen and the </a:t>
            </a:r>
            <a:r>
              <a:rPr lang="en-US" sz="2000" dirty="0">
                <a:solidFill>
                  <a:schemeClr val="accent1">
                    <a:lumMod val="60000"/>
                    <a:lumOff val="40000"/>
                  </a:schemeClr>
                </a:solidFill>
                <a:latin typeface="Segoe Print" panose="02000600000000000000" pitchFamily="2" charset="0"/>
              </a:rPr>
              <a:t>potential risk of needing life support measures </a:t>
            </a:r>
            <a:r>
              <a:rPr lang="en-US" sz="2000" dirty="0">
                <a:latin typeface="Comic Sans MS" panose="030F0702030302020204" pitchFamily="66" charset="0"/>
              </a:rPr>
              <a:t>that involve the manipulation of airways and use of hospital resources</a:t>
            </a:r>
          </a:p>
        </p:txBody>
      </p:sp>
    </p:spTree>
    <p:extLst>
      <p:ext uri="{BB962C8B-B14F-4D97-AF65-F5344CB8AC3E}">
        <p14:creationId xmlns:p14="http://schemas.microsoft.com/office/powerpoint/2010/main" val="192112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xEl>
                                              <p:pRg st="2" end="2"/>
                                            </p:txEl>
                                          </p:spTgt>
                                        </p:tgtEl>
                                        <p:attrNameLst>
                                          <p:attrName>style.visibility</p:attrName>
                                        </p:attrNameLst>
                                      </p:cBhvr>
                                      <p:to>
                                        <p:strVal val="visible"/>
                                      </p:to>
                                    </p:set>
                                    <p:animEffect transition="in" filter="fade">
                                      <p:cBhvr>
                                        <p:cTn id="14" dur="1000"/>
                                        <p:tgtEl>
                                          <p:spTgt spid="13">
                                            <p:txEl>
                                              <p:pRg st="2" end="2"/>
                                            </p:txEl>
                                          </p:spTgt>
                                        </p:tgtEl>
                                      </p:cBhvr>
                                    </p:animEffect>
                                    <p:anim calcmode="lin" valueType="num">
                                      <p:cBhvr>
                                        <p:cTn id="15"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EF3AB60-232D-4A92-B157-FF539A89C565}" type="slidenum">
              <a:rPr lang="en-US" smtClean="0"/>
              <a:t>35</a:t>
            </a:fld>
            <a:endParaRPr lang="en-US"/>
          </a:p>
        </p:txBody>
      </p:sp>
      <p:pic>
        <p:nvPicPr>
          <p:cNvPr id="2050" name="Picture 2" descr="Minion for Animation 3D Model in Cartoon 3DEx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130" y="1584215"/>
            <a:ext cx="4869748" cy="48697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5969" y="373807"/>
            <a:ext cx="7593946" cy="1107996"/>
          </a:xfrm>
          <a:prstGeom prst="rect">
            <a:avLst/>
          </a:prstGeom>
          <a:noFill/>
        </p:spPr>
        <p:txBody>
          <a:bodyPr wrap="square" rtlCol="0">
            <a:spAutoFit/>
            <a:scene3d>
              <a:camera prst="perspectiveLeft"/>
              <a:lightRig rig="threePt" dir="t"/>
            </a:scene3d>
            <a:sp3d extrusionH="57150">
              <a:bevelT w="38100" h="38100"/>
            </a:sp3d>
          </a:bodyPr>
          <a:lstStyle/>
          <a:p>
            <a:pPr algn="ctr"/>
            <a:r>
              <a:rPr lang="en-US" sz="6600" b="1" dirty="0" smtClean="0">
                <a:solidFill>
                  <a:schemeClr val="accent1">
                    <a:lumMod val="60000"/>
                    <a:lumOff val="40000"/>
                  </a:schemeClr>
                </a:solidFill>
                <a:effectLst>
                  <a:outerShdw blurRad="50800" dist="38100" dir="2700000" algn="tl" rotWithShape="0">
                    <a:prstClr val="black">
                      <a:alpha val="40000"/>
                    </a:prstClr>
                  </a:outerShdw>
                </a:effectLst>
                <a:latin typeface="Segoe Print" panose="02000600000000000000" pitchFamily="2" charset="0"/>
              </a:rPr>
              <a:t>THANK YOU</a:t>
            </a:r>
            <a:endParaRPr lang="en-US" sz="6600" b="1" dirty="0">
              <a:solidFill>
                <a:schemeClr val="accent1">
                  <a:lumMod val="60000"/>
                  <a:lumOff val="40000"/>
                </a:schemeClr>
              </a:solidFill>
              <a:effectLst>
                <a:outerShdw blurRad="50800" dist="38100" dir="2700000" algn="tl" rotWithShape="0">
                  <a:prstClr val="black">
                    <a:alpha val="40000"/>
                  </a:prstClr>
                </a:outerShdw>
              </a:effectLst>
              <a:latin typeface="Segoe Print" panose="02000600000000000000" pitchFamily="2" charset="0"/>
            </a:endParaRPr>
          </a:p>
        </p:txBody>
      </p:sp>
    </p:spTree>
    <p:extLst>
      <p:ext uri="{BB962C8B-B14F-4D97-AF65-F5344CB8AC3E}">
        <p14:creationId xmlns:p14="http://schemas.microsoft.com/office/powerpoint/2010/main" val="31909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30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1395230" y="463106"/>
            <a:ext cx="6614947" cy="887505"/>
          </a:xfrm>
          <a:prstGeom prst="rect">
            <a:avLst/>
          </a:prstGeom>
        </p:spPr>
        <p:txBody>
          <a:bodyPr vert="horz">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b="1" dirty="0" smtClean="0">
                <a:ln w="57150">
                  <a:solidFill>
                    <a:schemeClr val="accent1">
                      <a:lumMod val="60000"/>
                      <a:lumOff val="40000"/>
                      <a:alpha val="10000"/>
                    </a:schemeClr>
                  </a:solidFill>
                </a:ln>
                <a:solidFill>
                  <a:schemeClr val="accent1">
                    <a:lumMod val="60000"/>
                    <a:lumOff val="40000"/>
                  </a:schemeClr>
                </a:solidFill>
                <a:latin typeface="Segoe Print" panose="02000600000000000000" pitchFamily="2" charset="0"/>
              </a:rPr>
              <a:t>INTRODUCTION</a:t>
            </a:r>
            <a:endParaRPr lang="en-US" sz="6000" b="1" dirty="0">
              <a:ln w="57150">
                <a:solidFill>
                  <a:schemeClr val="accent1">
                    <a:lumMod val="60000"/>
                    <a:lumOff val="40000"/>
                    <a:alpha val="10000"/>
                  </a:schemeClr>
                </a:solidFill>
              </a:ln>
              <a:solidFill>
                <a:schemeClr val="accent1">
                  <a:lumMod val="60000"/>
                  <a:lumOff val="40000"/>
                </a:schemeClr>
              </a:solidFill>
              <a:latin typeface="Segoe Print" panose="02000600000000000000" pitchFamily="2" charset="0"/>
            </a:endParaRPr>
          </a:p>
        </p:txBody>
      </p:sp>
      <p:sp>
        <p:nvSpPr>
          <p:cNvPr id="11" name="Content Placeholder 2"/>
          <p:cNvSpPr txBox="1">
            <a:spLocks/>
          </p:cNvSpPr>
          <p:nvPr/>
        </p:nvSpPr>
        <p:spPr>
          <a:xfrm>
            <a:off x="694271" y="1299883"/>
            <a:ext cx="8016867" cy="4473388"/>
          </a:xfrm>
          <a:prstGeom prst="rect">
            <a:avLst/>
          </a:prstGeom>
        </p:spPr>
        <p:txBody>
          <a:bodyPr>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buClr>
                <a:schemeClr val="accent1">
                  <a:lumMod val="60000"/>
                  <a:lumOff val="40000"/>
                </a:schemeClr>
              </a:buClr>
              <a:buFont typeface="Courier New" panose="02070309020205020404" pitchFamily="49" charset="0"/>
              <a:buChar char="o"/>
            </a:pPr>
            <a:endParaRPr lang="en-US" sz="1800" b="1" dirty="0" smtClean="0">
              <a:latin typeface="Comic Sans MS" panose="030F0702030302020204" pitchFamily="66" charset="0"/>
            </a:endParaRPr>
          </a:p>
        </p:txBody>
      </p:sp>
      <p:sp>
        <p:nvSpPr>
          <p:cNvPr id="12" name="Rectangle 11"/>
          <p:cNvSpPr/>
          <p:nvPr/>
        </p:nvSpPr>
        <p:spPr>
          <a:xfrm>
            <a:off x="721416" y="1380458"/>
            <a:ext cx="7998687" cy="830997"/>
          </a:xfrm>
          <a:prstGeom prst="rect">
            <a:avLst/>
          </a:prstGeom>
        </p:spPr>
        <p:txBody>
          <a:bodyPr wrap="square">
            <a:spAutoFit/>
          </a:bodyPr>
          <a:lstStyle/>
          <a:p>
            <a:pPr algn="ctr"/>
            <a:r>
              <a:rPr lang="en-US" sz="2400" b="1" u="sng" dirty="0" smtClean="0">
                <a:solidFill>
                  <a:srgbClr val="FF5050"/>
                </a:solidFill>
                <a:effectLst>
                  <a:outerShdw blurRad="38100" dist="38100" dir="2700000" algn="tl">
                    <a:srgbClr val="000000">
                      <a:alpha val="43137"/>
                    </a:srgbClr>
                  </a:outerShdw>
                </a:effectLst>
                <a:latin typeface="Comic Sans MS" panose="030F0702030302020204" pitchFamily="66" charset="0"/>
              </a:rPr>
              <a:t>Severe Acute Respiratory Syndrome Coronavirus 2 </a:t>
            </a:r>
          </a:p>
          <a:p>
            <a:pPr algn="ctr"/>
            <a:r>
              <a:rPr lang="en-US" sz="2400" b="1" u="sng" dirty="0" smtClean="0">
                <a:solidFill>
                  <a:srgbClr val="FF5050"/>
                </a:solidFill>
                <a:effectLst>
                  <a:outerShdw blurRad="38100" dist="38100" dir="2700000" algn="tl">
                    <a:srgbClr val="000000">
                      <a:alpha val="43137"/>
                    </a:srgbClr>
                  </a:outerShdw>
                </a:effectLst>
                <a:latin typeface="Comic Sans MS" panose="030F0702030302020204" pitchFamily="66" charset="0"/>
              </a:rPr>
              <a:t>(</a:t>
            </a:r>
            <a:r>
              <a:rPr lang="en-US" sz="2400" b="1" u="sng" dirty="0">
                <a:solidFill>
                  <a:srgbClr val="FF5050"/>
                </a:solidFill>
                <a:effectLst>
                  <a:outerShdw blurRad="38100" dist="38100" dir="2700000" algn="tl">
                    <a:srgbClr val="000000">
                      <a:alpha val="43137"/>
                    </a:srgbClr>
                  </a:outerShdw>
                </a:effectLst>
                <a:latin typeface="Comic Sans MS" panose="030F0702030302020204" pitchFamily="66" charset="0"/>
              </a:rPr>
              <a:t>SARS-CoV-2)</a:t>
            </a:r>
          </a:p>
        </p:txBody>
      </p:sp>
      <p:sp>
        <p:nvSpPr>
          <p:cNvPr id="13" name="Rectangle 12"/>
          <p:cNvSpPr/>
          <p:nvPr/>
        </p:nvSpPr>
        <p:spPr>
          <a:xfrm>
            <a:off x="721417" y="2667320"/>
            <a:ext cx="7758790" cy="1692771"/>
          </a:xfrm>
          <a:prstGeom prst="rect">
            <a:avLst/>
          </a:prstGeom>
          <a:ln w="28575">
            <a:solidFill>
              <a:schemeClr val="accent1">
                <a:lumMod val="60000"/>
                <a:lumOff val="40000"/>
              </a:schemeClr>
            </a:solidFill>
          </a:ln>
        </p:spPr>
        <p:txBody>
          <a:bodyPr wrap="square">
            <a:spAutoFit/>
          </a:bodyPr>
          <a:lstStyle/>
          <a:p>
            <a:pPr algn="ctr"/>
            <a:r>
              <a:rPr lang="en-US" sz="2400" b="1" dirty="0" smtClean="0">
                <a:solidFill>
                  <a:schemeClr val="accent3">
                    <a:lumMod val="60000"/>
                    <a:lumOff val="40000"/>
                  </a:schemeClr>
                </a:solidFill>
                <a:latin typeface="Segoe Print" panose="02000600000000000000" pitchFamily="2" charset="0"/>
              </a:rPr>
              <a:t>Global pandemic </a:t>
            </a:r>
          </a:p>
          <a:p>
            <a:pPr algn="ctr"/>
            <a:r>
              <a:rPr lang="en-US" sz="2000" dirty="0" smtClean="0">
                <a:latin typeface="Comic Sans MS" panose="030F0702030302020204" pitchFamily="66" charset="0"/>
              </a:rPr>
              <a:t>Public </a:t>
            </a:r>
            <a:r>
              <a:rPr lang="en-US" sz="2000" dirty="0">
                <a:latin typeface="Comic Sans MS" panose="030F0702030302020204" pitchFamily="66" charset="0"/>
              </a:rPr>
              <a:t>Health Emergency of International Concern (PHEIC) by the World Health Organization (WHO) Director-General on the recommendation of the International Health Regulations (2005) Emergency Committee</a:t>
            </a:r>
            <a:r>
              <a:rPr lang="en-US" sz="2000" dirty="0" smtClean="0">
                <a:latin typeface="Comic Sans MS" panose="030F0702030302020204" pitchFamily="66" charset="0"/>
              </a:rPr>
              <a:t>. </a:t>
            </a:r>
            <a:endParaRPr lang="en-US" sz="2000" dirty="0">
              <a:latin typeface="Comic Sans MS" panose="030F0702030302020204" pitchFamily="66" charset="0"/>
            </a:endParaRPr>
          </a:p>
        </p:txBody>
      </p:sp>
      <p:sp>
        <p:nvSpPr>
          <p:cNvPr id="14" name="Rectangle 13"/>
          <p:cNvSpPr/>
          <p:nvPr/>
        </p:nvSpPr>
        <p:spPr>
          <a:xfrm>
            <a:off x="685306" y="4536982"/>
            <a:ext cx="7794901" cy="1015663"/>
          </a:xfrm>
          <a:prstGeom prst="rect">
            <a:avLst/>
          </a:prstGeom>
          <a:solidFill>
            <a:schemeClr val="accent1">
              <a:lumMod val="40000"/>
              <a:lumOff val="60000"/>
            </a:schemeClr>
          </a:solidFill>
        </p:spPr>
        <p:txBody>
          <a:bodyPr wrap="square">
            <a:spAutoFit/>
          </a:bodyPr>
          <a:lstStyle/>
          <a:p>
            <a:r>
              <a:rPr lang="en-US" sz="2000" dirty="0">
                <a:solidFill>
                  <a:schemeClr val="bg1"/>
                </a:solidFill>
                <a:latin typeface="Comic Sans MS" panose="030F0702030302020204" pitchFamily="66" charset="0"/>
              </a:rPr>
              <a:t>The </a:t>
            </a:r>
            <a:r>
              <a:rPr lang="en-US" sz="2000" u="sng" dirty="0">
                <a:solidFill>
                  <a:schemeClr val="bg1"/>
                </a:solidFill>
                <a:latin typeface="Comic Sans MS" panose="030F0702030302020204" pitchFamily="66" charset="0"/>
              </a:rPr>
              <a:t>first case </a:t>
            </a:r>
            <a:r>
              <a:rPr lang="en-US" sz="2000" dirty="0">
                <a:solidFill>
                  <a:schemeClr val="bg1"/>
                </a:solidFill>
                <a:latin typeface="Comic Sans MS" panose="030F0702030302020204" pitchFamily="66" charset="0"/>
              </a:rPr>
              <a:t>of a dentist being tested positive for COVID-19 was reported on </a:t>
            </a:r>
            <a:r>
              <a:rPr lang="en-US" sz="2000" u="sng" dirty="0">
                <a:solidFill>
                  <a:schemeClr val="bg1"/>
                </a:solidFill>
                <a:latin typeface="Comic Sans MS" panose="030F0702030302020204" pitchFamily="66" charset="0"/>
              </a:rPr>
              <a:t>23 January 2020 </a:t>
            </a:r>
            <a:r>
              <a:rPr lang="en-US" sz="2000" dirty="0">
                <a:solidFill>
                  <a:schemeClr val="bg1"/>
                </a:solidFill>
                <a:latin typeface="Comic Sans MS" panose="030F0702030302020204" pitchFamily="66" charset="0"/>
              </a:rPr>
              <a:t>at the Department of Preventive Dentistry in the Wuhan University Dental Hospital. </a:t>
            </a:r>
          </a:p>
        </p:txBody>
      </p:sp>
      <p:sp>
        <p:nvSpPr>
          <p:cNvPr id="15" name="Slide Number Placeholder 14"/>
          <p:cNvSpPr>
            <a:spLocks noGrp="1"/>
          </p:cNvSpPr>
          <p:nvPr>
            <p:ph type="sldNum" sz="quarter" idx="12"/>
          </p:nvPr>
        </p:nvSpPr>
        <p:spPr/>
        <p:txBody>
          <a:bodyPr/>
          <a:lstStyle/>
          <a:p>
            <a:fld id="{0EF3AB60-232D-4A92-B157-FF539A89C565}" type="slidenum">
              <a:rPr lang="en-US" smtClean="0"/>
              <a:t>4</a:t>
            </a:fld>
            <a:endParaRPr lang="en-US"/>
          </a:p>
        </p:txBody>
      </p:sp>
    </p:spTree>
    <p:extLst>
      <p:ext uri="{BB962C8B-B14F-4D97-AF65-F5344CB8AC3E}">
        <p14:creationId xmlns:p14="http://schemas.microsoft.com/office/powerpoint/2010/main" val="11821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694271" y="1299883"/>
            <a:ext cx="8016867" cy="4473388"/>
          </a:xfrm>
          <a:prstGeom prst="rect">
            <a:avLst/>
          </a:prstGeom>
        </p:spPr>
        <p:txBody>
          <a:bodyPr>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buClr>
                <a:schemeClr val="accent1">
                  <a:lumMod val="60000"/>
                  <a:lumOff val="40000"/>
                </a:schemeClr>
              </a:buClr>
              <a:buFont typeface="Courier New" panose="02070309020205020404" pitchFamily="49" charset="0"/>
              <a:buChar char="o"/>
            </a:pPr>
            <a:endParaRPr lang="en-US" sz="1800" b="1" dirty="0" smtClean="0">
              <a:latin typeface="Comic Sans MS" panose="030F0702030302020204" pitchFamily="66" charset="0"/>
            </a:endParaRPr>
          </a:p>
        </p:txBody>
      </p:sp>
      <p:sp>
        <p:nvSpPr>
          <p:cNvPr id="15" name="Rectangle 14"/>
          <p:cNvSpPr/>
          <p:nvPr/>
        </p:nvSpPr>
        <p:spPr>
          <a:xfrm>
            <a:off x="694271" y="971249"/>
            <a:ext cx="7785935" cy="2862322"/>
          </a:xfrm>
          <a:prstGeom prst="rect">
            <a:avLst/>
          </a:prstGeom>
          <a:solidFill>
            <a:schemeClr val="accent1">
              <a:lumMod val="40000"/>
              <a:lumOff val="60000"/>
            </a:schemeClr>
          </a:solidFill>
        </p:spPr>
        <p:txBody>
          <a:bodyPr wrap="square">
            <a:spAutoFit/>
          </a:bodyPr>
          <a:lstStyle/>
          <a:p>
            <a:pPr algn="ctr">
              <a:lnSpc>
                <a:spcPct val="150000"/>
              </a:lnSpc>
            </a:pPr>
            <a:r>
              <a:rPr lang="en-US" sz="2000" dirty="0" smtClean="0">
                <a:solidFill>
                  <a:schemeClr val="bg1"/>
                </a:solidFill>
                <a:latin typeface="Comic Sans MS" panose="030F0702030302020204" pitchFamily="66" charset="0"/>
              </a:rPr>
              <a:t>Current data on the paediatric population affected with COVID-19 and emphasizes the </a:t>
            </a:r>
            <a:r>
              <a:rPr lang="en-US" sz="2000" u="sng" dirty="0" smtClean="0">
                <a:solidFill>
                  <a:schemeClr val="bg1"/>
                </a:solidFill>
                <a:latin typeface="Comic Sans MS" panose="030F0702030302020204" pitchFamily="66" charset="0"/>
              </a:rPr>
              <a:t>importance of following locally, regionally, and nationally relevant safety measures </a:t>
            </a:r>
            <a:r>
              <a:rPr lang="en-US" sz="2000" dirty="0" smtClean="0">
                <a:solidFill>
                  <a:schemeClr val="bg1"/>
                </a:solidFill>
                <a:latin typeface="Comic Sans MS" panose="030F0702030302020204" pitchFamily="66" charset="0"/>
              </a:rPr>
              <a:t>to protect dental care professionals as well as the child patient, whilst providing clinical care for the obviously affected children and those potential carriers of the infection. </a:t>
            </a:r>
            <a:endParaRPr lang="en-US" sz="2000" dirty="0">
              <a:solidFill>
                <a:schemeClr val="bg1"/>
              </a:solidFill>
              <a:latin typeface="Comic Sans MS" panose="030F0702030302020204" pitchFamily="66" charset="0"/>
            </a:endParaRPr>
          </a:p>
        </p:txBody>
      </p:sp>
      <p:sp>
        <p:nvSpPr>
          <p:cNvPr id="16" name="Rectangle 15"/>
          <p:cNvSpPr/>
          <p:nvPr/>
        </p:nvSpPr>
        <p:spPr>
          <a:xfrm>
            <a:off x="1086141" y="4038475"/>
            <a:ext cx="6972300" cy="1323439"/>
          </a:xfrm>
          <a:prstGeom prst="rect">
            <a:avLst/>
          </a:prstGeom>
          <a:ln w="28575">
            <a:solidFill>
              <a:schemeClr val="accent1">
                <a:lumMod val="60000"/>
                <a:lumOff val="40000"/>
              </a:schemeClr>
            </a:solidFill>
          </a:ln>
        </p:spPr>
        <p:txBody>
          <a:bodyPr wrap="square">
            <a:spAutoFit/>
          </a:bodyPr>
          <a:lstStyle/>
          <a:p>
            <a:pPr algn="ctr"/>
            <a:r>
              <a:rPr lang="en-US" sz="2000" dirty="0" smtClean="0">
                <a:latin typeface="Comic Sans MS" panose="030F0702030302020204" pitchFamily="66" charset="0"/>
              </a:rPr>
              <a:t>Practitioners must actively, regularly seek and use reputable and reliable sources of information on managing child patients that are appropriate for their own region and circumstances</a:t>
            </a:r>
            <a:endParaRPr lang="en-US" sz="2000" dirty="0">
              <a:latin typeface="Comic Sans MS" panose="030F0702030302020204" pitchFamily="66" charset="0"/>
            </a:endParaRPr>
          </a:p>
        </p:txBody>
      </p:sp>
      <p:sp>
        <p:nvSpPr>
          <p:cNvPr id="17" name="Slide Number Placeholder 16"/>
          <p:cNvSpPr>
            <a:spLocks noGrp="1"/>
          </p:cNvSpPr>
          <p:nvPr>
            <p:ph type="sldNum" sz="quarter" idx="12"/>
          </p:nvPr>
        </p:nvSpPr>
        <p:spPr/>
        <p:txBody>
          <a:bodyPr/>
          <a:lstStyle/>
          <a:p>
            <a:fld id="{0EF3AB60-232D-4A92-B157-FF539A89C565}" type="slidenum">
              <a:rPr lang="en-US" smtClean="0"/>
              <a:t>5</a:t>
            </a:fld>
            <a:endParaRPr lang="en-US"/>
          </a:p>
        </p:txBody>
      </p:sp>
    </p:spTree>
    <p:extLst>
      <p:ext uri="{BB962C8B-B14F-4D97-AF65-F5344CB8AC3E}">
        <p14:creationId xmlns:p14="http://schemas.microsoft.com/office/powerpoint/2010/main" val="284123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545277" y="463106"/>
            <a:ext cx="7943893" cy="887505"/>
          </a:xfrm>
          <a:prstGeom prst="rect">
            <a:avLst/>
          </a:prstGeom>
        </p:spPr>
        <p:txBody>
          <a:bodyPr vert="horz">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solidFill>
                  <a:schemeClr val="accent1">
                    <a:lumMod val="60000"/>
                    <a:lumOff val="40000"/>
                  </a:schemeClr>
                </a:solidFill>
                <a:latin typeface="Segoe Print" panose="02000600000000000000" pitchFamily="2" charset="0"/>
              </a:rPr>
              <a:t>Clinical characteristics of COVID-19 in children</a:t>
            </a:r>
            <a:endParaRPr lang="en-US" sz="3600" b="1" dirty="0">
              <a:ln w="57150">
                <a:solidFill>
                  <a:schemeClr val="accent1">
                    <a:lumMod val="60000"/>
                    <a:lumOff val="40000"/>
                    <a:alpha val="10000"/>
                  </a:schemeClr>
                </a:solidFill>
              </a:ln>
              <a:solidFill>
                <a:schemeClr val="accent1">
                  <a:lumMod val="60000"/>
                  <a:lumOff val="40000"/>
                </a:schemeClr>
              </a:solidFill>
              <a:latin typeface="Segoe Print" panose="02000600000000000000" pitchFamily="2" charset="0"/>
            </a:endParaRPr>
          </a:p>
        </p:txBody>
      </p:sp>
      <p:sp>
        <p:nvSpPr>
          <p:cNvPr id="11" name="Rectangle 10"/>
          <p:cNvSpPr/>
          <p:nvPr/>
        </p:nvSpPr>
        <p:spPr>
          <a:xfrm>
            <a:off x="1463905" y="2160911"/>
            <a:ext cx="6376219" cy="400110"/>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Comic Sans MS" panose="030F0702030302020204" pitchFamily="66" charset="0"/>
              </a:rPr>
              <a:t>Dry cough which is usually accompanied by fever</a:t>
            </a:r>
            <a:endParaRPr lang="en-US" sz="2000" b="1" dirty="0">
              <a:solidFill>
                <a:schemeClr val="bg1"/>
              </a:solidFill>
              <a:latin typeface="Comic Sans MS" panose="030F0702030302020204" pitchFamily="66" charset="0"/>
            </a:endParaRPr>
          </a:p>
        </p:txBody>
      </p:sp>
      <p:sp>
        <p:nvSpPr>
          <p:cNvPr id="12" name="Rectangle 11"/>
          <p:cNvSpPr/>
          <p:nvPr/>
        </p:nvSpPr>
        <p:spPr>
          <a:xfrm>
            <a:off x="2344993" y="2582668"/>
            <a:ext cx="5088195" cy="923330"/>
          </a:xfrm>
          <a:prstGeom prst="rect">
            <a:avLst/>
          </a:prstGeom>
        </p:spPr>
        <p:txBody>
          <a:bodyPr wrap="square">
            <a:spAutoFit/>
          </a:bodyPr>
          <a:lstStyle/>
          <a:p>
            <a:pPr marL="285750" indent="-285750">
              <a:buClr>
                <a:schemeClr val="accent1">
                  <a:lumMod val="60000"/>
                  <a:lumOff val="40000"/>
                </a:schemeClr>
              </a:buClr>
              <a:buFont typeface="Arial" panose="020B0604020202020204" pitchFamily="34" charset="0"/>
              <a:buChar char="•"/>
            </a:pPr>
            <a:r>
              <a:rPr lang="en-US" dirty="0" smtClean="0">
                <a:latin typeface="Comic Sans MS" panose="030F0702030302020204" pitchFamily="66" charset="0"/>
              </a:rPr>
              <a:t>Difficulty in breathing</a:t>
            </a:r>
          </a:p>
          <a:p>
            <a:pPr marL="285750" indent="-285750">
              <a:buClr>
                <a:schemeClr val="accent1">
                  <a:lumMod val="60000"/>
                  <a:lumOff val="40000"/>
                </a:schemeClr>
              </a:buClr>
              <a:buFont typeface="Arial" panose="020B0604020202020204" pitchFamily="34" charset="0"/>
              <a:buChar char="•"/>
            </a:pPr>
            <a:r>
              <a:rPr lang="en-US" dirty="0" smtClean="0">
                <a:latin typeface="Comic Sans MS" panose="030F0702030302020204" pitchFamily="66" charset="0"/>
              </a:rPr>
              <a:t>Fatigue</a:t>
            </a:r>
          </a:p>
          <a:p>
            <a:pPr marL="285750" indent="-285750">
              <a:buClr>
                <a:schemeClr val="accent1">
                  <a:lumMod val="60000"/>
                  <a:lumOff val="40000"/>
                </a:schemeClr>
              </a:buClr>
              <a:buFont typeface="Arial" panose="020B0604020202020204" pitchFamily="34" charset="0"/>
              <a:buChar char="•"/>
            </a:pPr>
            <a:r>
              <a:rPr lang="en-US" dirty="0" smtClean="0">
                <a:latin typeface="Comic Sans MS" panose="030F0702030302020204" pitchFamily="66" charset="0"/>
              </a:rPr>
              <a:t>Other less typical symptoms can also occur</a:t>
            </a:r>
            <a:endParaRPr lang="en-US" dirty="0">
              <a:latin typeface="Comic Sans MS" panose="030F0702030302020204" pitchFamily="66" charset="0"/>
            </a:endParaRPr>
          </a:p>
        </p:txBody>
      </p:sp>
      <p:graphicFrame>
        <p:nvGraphicFramePr>
          <p:cNvPr id="13" name="Diagram 12"/>
          <p:cNvGraphicFramePr/>
          <p:nvPr>
            <p:extLst>
              <p:ext uri="{D42A27DB-BD31-4B8C-83A1-F6EECF244321}">
                <p14:modId xmlns:p14="http://schemas.microsoft.com/office/powerpoint/2010/main" val="2892070061"/>
              </p:ext>
            </p:extLst>
          </p:nvPr>
        </p:nvGraphicFramePr>
        <p:xfrm>
          <a:off x="508052" y="3886631"/>
          <a:ext cx="8239729" cy="1830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p:cNvSpPr/>
          <p:nvPr/>
        </p:nvSpPr>
        <p:spPr>
          <a:xfrm>
            <a:off x="2332788" y="1726638"/>
            <a:ext cx="4572000" cy="369332"/>
          </a:xfrm>
          <a:prstGeom prst="rect">
            <a:avLst/>
          </a:prstGeom>
          <a:ln w="28575">
            <a:solidFill>
              <a:schemeClr val="accent1">
                <a:lumMod val="60000"/>
                <a:lumOff val="40000"/>
              </a:schemeClr>
            </a:solidFill>
          </a:ln>
        </p:spPr>
        <p:txBody>
          <a:bodyPr>
            <a:spAutoFit/>
          </a:bodyPr>
          <a:lstStyle/>
          <a:p>
            <a:pPr algn="ctr"/>
            <a:r>
              <a:rPr lang="en-US" dirty="0" smtClean="0">
                <a:latin typeface="Comic Sans MS" panose="030F0702030302020204" pitchFamily="66" charset="0"/>
              </a:rPr>
              <a:t>Similar but milder symptoms to adults</a:t>
            </a:r>
            <a:endParaRPr lang="en-US" dirty="0">
              <a:latin typeface="Comic Sans MS" panose="030F0702030302020204" pitchFamily="66" charset="0"/>
            </a:endParaRPr>
          </a:p>
        </p:txBody>
      </p:sp>
      <p:sp>
        <p:nvSpPr>
          <p:cNvPr id="15" name="Rectangle 14"/>
          <p:cNvSpPr/>
          <p:nvPr/>
        </p:nvSpPr>
        <p:spPr>
          <a:xfrm>
            <a:off x="1661451" y="5731951"/>
            <a:ext cx="5981125" cy="461665"/>
          </a:xfrm>
          <a:prstGeom prst="rect">
            <a:avLst/>
          </a:prstGeom>
          <a:ln>
            <a:solidFill>
              <a:schemeClr val="accent1">
                <a:lumMod val="60000"/>
                <a:lumOff val="40000"/>
              </a:schemeClr>
            </a:solidFill>
          </a:ln>
        </p:spPr>
        <p:txBody>
          <a:bodyPr wrap="none">
            <a:spAutoFit/>
          </a:bodyPr>
          <a:lstStyle/>
          <a:p>
            <a:r>
              <a:rPr lang="en-US" sz="2400" dirty="0">
                <a:latin typeface="Comic Sans MS" panose="030F0702030302020204" pitchFamily="66" charset="0"/>
              </a:rPr>
              <a:t>3092 </a:t>
            </a:r>
            <a:r>
              <a:rPr lang="en-US" sz="2400" dirty="0" smtClean="0">
                <a:latin typeface="Comic Sans MS" panose="030F0702030302020204" pitchFamily="66" charset="0"/>
              </a:rPr>
              <a:t>Paediatric cases tested </a:t>
            </a:r>
            <a:r>
              <a:rPr lang="en-US" sz="2400" b="1" dirty="0" smtClean="0">
                <a:solidFill>
                  <a:schemeClr val="accent1">
                    <a:lumMod val="60000"/>
                    <a:lumOff val="40000"/>
                  </a:schemeClr>
                </a:solidFill>
                <a:latin typeface="Segoe Print" panose="02000600000000000000" pitchFamily="2" charset="0"/>
              </a:rPr>
              <a:t>POSITIVE</a:t>
            </a:r>
            <a:endParaRPr lang="en-US" sz="2400" b="1" dirty="0">
              <a:solidFill>
                <a:schemeClr val="accent1">
                  <a:lumMod val="60000"/>
                  <a:lumOff val="40000"/>
                </a:schemeClr>
              </a:solidFill>
              <a:latin typeface="Segoe Print" panose="02000600000000000000" pitchFamily="2" charset="0"/>
            </a:endParaRPr>
          </a:p>
        </p:txBody>
      </p:sp>
      <p:sp>
        <p:nvSpPr>
          <p:cNvPr id="16" name="Slide Number Placeholder 15"/>
          <p:cNvSpPr>
            <a:spLocks noGrp="1"/>
          </p:cNvSpPr>
          <p:nvPr>
            <p:ph type="sldNum" sz="quarter" idx="12"/>
          </p:nvPr>
        </p:nvSpPr>
        <p:spPr/>
        <p:txBody>
          <a:bodyPr/>
          <a:lstStyle/>
          <a:p>
            <a:fld id="{0EF3AB60-232D-4A92-B157-FF539A89C565}" type="slidenum">
              <a:rPr lang="en-US" smtClean="0"/>
              <a:t>6</a:t>
            </a:fld>
            <a:endParaRPr lang="en-US"/>
          </a:p>
        </p:txBody>
      </p:sp>
      <p:sp>
        <p:nvSpPr>
          <p:cNvPr id="17" name="Rectangle 16"/>
          <p:cNvSpPr/>
          <p:nvPr/>
        </p:nvSpPr>
        <p:spPr>
          <a:xfrm>
            <a:off x="1948115" y="3725583"/>
            <a:ext cx="5312673" cy="400110"/>
          </a:xfrm>
          <a:prstGeom prst="rect">
            <a:avLst/>
          </a:prstGeom>
        </p:spPr>
        <p:txBody>
          <a:bodyPr wrap="none">
            <a:spAutoFit/>
          </a:bodyPr>
          <a:lstStyle/>
          <a:p>
            <a:r>
              <a:rPr lang="en-US" sz="2000" u="sng" dirty="0" smtClean="0">
                <a:solidFill>
                  <a:schemeClr val="accent1">
                    <a:lumMod val="60000"/>
                    <a:lumOff val="40000"/>
                  </a:schemeClr>
                </a:solidFill>
                <a:latin typeface="Segoe Print" panose="02000600000000000000" pitchFamily="2" charset="0"/>
              </a:rPr>
              <a:t>Underlined by </a:t>
            </a:r>
            <a:r>
              <a:rPr lang="en-US" sz="2000" u="sng" dirty="0" err="1">
                <a:solidFill>
                  <a:srgbClr val="FFFF00"/>
                </a:solidFill>
                <a:latin typeface="Segoe Print" panose="02000600000000000000" pitchFamily="2" charset="0"/>
              </a:rPr>
              <a:t>Mallineni</a:t>
            </a:r>
            <a:r>
              <a:rPr lang="en-US" sz="2000" u="sng" dirty="0">
                <a:solidFill>
                  <a:srgbClr val="FFFF00"/>
                </a:solidFill>
                <a:latin typeface="Segoe Print" panose="02000600000000000000" pitchFamily="2" charset="0"/>
              </a:rPr>
              <a:t> et al. </a:t>
            </a:r>
            <a:r>
              <a:rPr lang="en-US" sz="2000" u="sng" dirty="0">
                <a:solidFill>
                  <a:schemeClr val="accent1">
                    <a:lumMod val="60000"/>
                    <a:lumOff val="40000"/>
                  </a:schemeClr>
                </a:solidFill>
                <a:latin typeface="Segoe Print" panose="02000600000000000000" pitchFamily="2" charset="0"/>
              </a:rPr>
              <a:t>the WHO</a:t>
            </a:r>
            <a:endParaRPr lang="en-US" sz="2000" u="sng" dirty="0">
              <a:solidFill>
                <a:schemeClr val="accent1">
                  <a:lumMod val="60000"/>
                  <a:lumOff val="40000"/>
                </a:schemeClr>
              </a:solidFill>
              <a:latin typeface="Segoe Print" panose="02000600000000000000" pitchFamily="2" charset="0"/>
            </a:endParaRPr>
          </a:p>
        </p:txBody>
      </p:sp>
    </p:spTree>
    <p:extLst>
      <p:ext uri="{BB962C8B-B14F-4D97-AF65-F5344CB8AC3E}">
        <p14:creationId xmlns:p14="http://schemas.microsoft.com/office/powerpoint/2010/main" val="20005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Graphic spid="13" grpId="0">
        <p:bldAsOne/>
      </p:bldGraphic>
      <p:bldP spid="14" grpId="0" animBg="1"/>
      <p:bldP spid="15"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8137" y="912323"/>
            <a:ext cx="1744964" cy="646331"/>
          </a:xfrm>
          <a:prstGeom prst="rect">
            <a:avLst/>
          </a:prstGeom>
          <a:solidFill>
            <a:schemeClr val="accent1">
              <a:lumMod val="40000"/>
              <a:lumOff val="60000"/>
            </a:schemeClr>
          </a:solidFill>
          <a:ln>
            <a:solidFill>
              <a:schemeClr val="accent1">
                <a:lumMod val="60000"/>
                <a:lumOff val="40000"/>
              </a:schemeClr>
            </a:solidFill>
          </a:ln>
        </p:spPr>
        <p:txBody>
          <a:bodyPr wrap="square">
            <a:spAutoFit/>
          </a:bodyPr>
          <a:lstStyle/>
          <a:p>
            <a:pPr algn="ctr"/>
            <a:r>
              <a:rPr lang="en-US" dirty="0" smtClean="0">
                <a:solidFill>
                  <a:schemeClr val="tx2">
                    <a:lumMod val="10000"/>
                  </a:schemeClr>
                </a:solidFill>
                <a:latin typeface="Comic Sans MS" panose="030F0702030302020204" pitchFamily="66" charset="0"/>
              </a:rPr>
              <a:t>Survey of 1391 children </a:t>
            </a:r>
            <a:endParaRPr lang="en-US" dirty="0">
              <a:solidFill>
                <a:schemeClr val="tx2">
                  <a:lumMod val="10000"/>
                </a:schemeClr>
              </a:solidFill>
              <a:latin typeface="Comic Sans MS" panose="030F0702030302020204" pitchFamily="66" charset="0"/>
            </a:endParaRPr>
          </a:p>
        </p:txBody>
      </p:sp>
      <p:sp>
        <p:nvSpPr>
          <p:cNvPr id="11" name="Rectangle 10"/>
          <p:cNvSpPr/>
          <p:nvPr/>
        </p:nvSpPr>
        <p:spPr>
          <a:xfrm>
            <a:off x="2633392" y="1035289"/>
            <a:ext cx="782587" cy="369332"/>
          </a:xfrm>
          <a:prstGeom prst="rect">
            <a:avLst/>
          </a:prstGeom>
          <a:ln>
            <a:solidFill>
              <a:schemeClr val="accent1">
                <a:lumMod val="60000"/>
                <a:lumOff val="40000"/>
              </a:schemeClr>
            </a:solidFill>
          </a:ln>
        </p:spPr>
        <p:txBody>
          <a:bodyPr wrap="none">
            <a:spAutoFit/>
          </a:bodyPr>
          <a:lstStyle/>
          <a:p>
            <a:r>
              <a:rPr lang="en-US" dirty="0">
                <a:latin typeface="Comic Sans MS" panose="030F0702030302020204" pitchFamily="66" charset="0"/>
              </a:rPr>
              <a:t>China</a:t>
            </a:r>
          </a:p>
        </p:txBody>
      </p:sp>
      <p:sp>
        <p:nvSpPr>
          <p:cNvPr id="12" name="Rectangle 11"/>
          <p:cNvSpPr/>
          <p:nvPr/>
        </p:nvSpPr>
        <p:spPr>
          <a:xfrm>
            <a:off x="3471336" y="1035289"/>
            <a:ext cx="5048259" cy="369332"/>
          </a:xfrm>
          <a:prstGeom prst="rect">
            <a:avLst/>
          </a:prstGeom>
          <a:ln>
            <a:solidFill>
              <a:schemeClr val="accent1">
                <a:lumMod val="60000"/>
                <a:lumOff val="40000"/>
              </a:schemeClr>
            </a:solidFill>
          </a:ln>
        </p:spPr>
        <p:txBody>
          <a:bodyPr wrap="square">
            <a:spAutoFit/>
          </a:bodyPr>
          <a:lstStyle/>
          <a:p>
            <a:r>
              <a:rPr lang="en-US" dirty="0">
                <a:latin typeface="Comic Sans MS" panose="030F0702030302020204" pitchFamily="66" charset="0"/>
              </a:rPr>
              <a:t>171 (12.3%) cases </a:t>
            </a:r>
            <a:r>
              <a:rPr lang="en-US" dirty="0" smtClean="0">
                <a:latin typeface="Comic Sans MS" panose="030F0702030302020204" pitchFamily="66" charset="0"/>
              </a:rPr>
              <a:t>- </a:t>
            </a:r>
            <a:r>
              <a:rPr lang="en-US" dirty="0">
                <a:latin typeface="Comic Sans MS" panose="030F0702030302020204" pitchFamily="66" charset="0"/>
              </a:rPr>
              <a:t>positive </a:t>
            </a:r>
            <a:r>
              <a:rPr lang="en-US" dirty="0" smtClean="0">
                <a:latin typeface="Comic Sans MS" panose="030F0702030302020204" pitchFamily="66" charset="0"/>
              </a:rPr>
              <a:t>- </a:t>
            </a:r>
            <a:r>
              <a:rPr lang="en-US" dirty="0">
                <a:latin typeface="Comic Sans MS" panose="030F0702030302020204" pitchFamily="66" charset="0"/>
              </a:rPr>
              <a:t>SARS-CoV-2.8 </a:t>
            </a:r>
          </a:p>
        </p:txBody>
      </p:sp>
      <p:sp>
        <p:nvSpPr>
          <p:cNvPr id="13" name="Rectangle 12"/>
          <p:cNvSpPr/>
          <p:nvPr/>
        </p:nvSpPr>
        <p:spPr>
          <a:xfrm>
            <a:off x="808137" y="1871755"/>
            <a:ext cx="3062371" cy="646331"/>
          </a:xfrm>
          <a:prstGeom prst="rect">
            <a:avLst/>
          </a:prstGeom>
          <a:solidFill>
            <a:schemeClr val="accent1">
              <a:lumMod val="40000"/>
              <a:lumOff val="60000"/>
            </a:schemeClr>
          </a:solidFill>
          <a:ln>
            <a:solidFill>
              <a:schemeClr val="accent1">
                <a:lumMod val="60000"/>
                <a:lumOff val="40000"/>
              </a:schemeClr>
            </a:solidFill>
          </a:ln>
        </p:spPr>
        <p:txBody>
          <a:bodyPr wrap="square">
            <a:spAutoFit/>
          </a:bodyPr>
          <a:lstStyle/>
          <a:p>
            <a:pPr algn="ctr"/>
            <a:r>
              <a:rPr lang="en-US" dirty="0" smtClean="0">
                <a:solidFill>
                  <a:schemeClr val="tx2">
                    <a:lumMod val="10000"/>
                  </a:schemeClr>
                </a:solidFill>
                <a:latin typeface="Comic Sans MS" panose="030F0702030302020204" pitchFamily="66" charset="0"/>
              </a:rPr>
              <a:t>Analysis of more than 2000 child patients </a:t>
            </a:r>
            <a:endParaRPr lang="en-US" dirty="0">
              <a:solidFill>
                <a:schemeClr val="tx2">
                  <a:lumMod val="10000"/>
                </a:schemeClr>
              </a:solidFill>
              <a:latin typeface="Comic Sans MS" panose="030F0702030302020204" pitchFamily="66" charset="0"/>
            </a:endParaRPr>
          </a:p>
        </p:txBody>
      </p:sp>
      <p:sp>
        <p:nvSpPr>
          <p:cNvPr id="14" name="Rectangle 13"/>
          <p:cNvSpPr/>
          <p:nvPr/>
        </p:nvSpPr>
        <p:spPr>
          <a:xfrm>
            <a:off x="3981492" y="1877564"/>
            <a:ext cx="4572000" cy="646331"/>
          </a:xfrm>
          <a:prstGeom prst="rect">
            <a:avLst/>
          </a:prstGeom>
          <a:ln>
            <a:solidFill>
              <a:schemeClr val="accent1">
                <a:lumMod val="60000"/>
                <a:lumOff val="40000"/>
              </a:schemeClr>
            </a:solidFill>
          </a:ln>
        </p:spPr>
        <p:txBody>
          <a:bodyPr>
            <a:spAutoFit/>
          </a:bodyPr>
          <a:lstStyle/>
          <a:p>
            <a:r>
              <a:rPr lang="en-US" dirty="0">
                <a:latin typeface="Comic Sans MS" panose="030F0702030302020204" pitchFamily="66" charset="0"/>
              </a:rPr>
              <a:t>90% presented as asymptomatic or with mild to moderate symptoms.</a:t>
            </a:r>
          </a:p>
        </p:txBody>
      </p:sp>
      <p:sp>
        <p:nvSpPr>
          <p:cNvPr id="15" name="Rectangle 14"/>
          <p:cNvSpPr/>
          <p:nvPr/>
        </p:nvSpPr>
        <p:spPr>
          <a:xfrm>
            <a:off x="1026011" y="3330959"/>
            <a:ext cx="7091978" cy="1938992"/>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sz="2000" dirty="0" smtClean="0">
                <a:solidFill>
                  <a:schemeClr val="bg1"/>
                </a:solidFill>
                <a:latin typeface="Comic Sans MS" panose="030F0702030302020204" pitchFamily="66" charset="0"/>
              </a:rPr>
              <a:t>Overall </a:t>
            </a:r>
            <a:r>
              <a:rPr lang="en-US" sz="2000" dirty="0">
                <a:solidFill>
                  <a:schemeClr val="bg1"/>
                </a:solidFill>
                <a:latin typeface="Comic Sans MS" panose="030F0702030302020204" pitchFamily="66" charset="0"/>
              </a:rPr>
              <a:t>fatality rate of 1.36%-15% has been reported </a:t>
            </a:r>
            <a:r>
              <a:rPr lang="en-US" sz="2000" dirty="0" smtClean="0">
                <a:solidFill>
                  <a:schemeClr val="bg1"/>
                </a:solidFill>
                <a:latin typeface="Comic Sans MS" panose="030F0702030302020204" pitchFamily="66" charset="0"/>
              </a:rPr>
              <a:t>across all </a:t>
            </a:r>
            <a:r>
              <a:rPr lang="en-US" sz="2000" dirty="0">
                <a:solidFill>
                  <a:schemeClr val="bg1"/>
                </a:solidFill>
                <a:latin typeface="Comic Sans MS" panose="030F0702030302020204" pitchFamily="66" charset="0"/>
              </a:rPr>
              <a:t>patients with </a:t>
            </a:r>
            <a:r>
              <a:rPr lang="en-US" sz="2000" dirty="0" smtClean="0">
                <a:solidFill>
                  <a:schemeClr val="bg1"/>
                </a:solidFill>
                <a:latin typeface="Comic Sans MS" panose="030F0702030302020204" pitchFamily="66" charset="0"/>
              </a:rPr>
              <a:t>COVID-19.</a:t>
            </a:r>
          </a:p>
          <a:p>
            <a:pPr marL="285750" indent="-285750">
              <a:buFont typeface="Arial" panose="020B0604020202020204" pitchFamily="34" charset="0"/>
              <a:buChar char="•"/>
            </a:pPr>
            <a:r>
              <a:rPr lang="en-US" sz="2000" dirty="0" smtClean="0">
                <a:solidFill>
                  <a:schemeClr val="bg1"/>
                </a:solidFill>
                <a:latin typeface="Comic Sans MS" panose="030F0702030302020204" pitchFamily="66" charset="0"/>
              </a:rPr>
              <a:t>As </a:t>
            </a:r>
            <a:r>
              <a:rPr lang="en-US" sz="2000" dirty="0">
                <a:solidFill>
                  <a:schemeClr val="bg1"/>
                </a:solidFill>
                <a:latin typeface="Comic Sans MS" panose="030F0702030302020204" pitchFamily="66" charset="0"/>
              </a:rPr>
              <a:t>of 31 March 2020, </a:t>
            </a:r>
            <a:r>
              <a:rPr lang="en-US" sz="2000" dirty="0" smtClean="0">
                <a:solidFill>
                  <a:schemeClr val="bg1"/>
                </a:solidFill>
                <a:latin typeface="Comic Sans MS" panose="030F0702030302020204" pitchFamily="66" charset="0"/>
              </a:rPr>
              <a:t>7 fatalities </a:t>
            </a:r>
            <a:r>
              <a:rPr lang="en-US" sz="2000" dirty="0">
                <a:solidFill>
                  <a:schemeClr val="bg1"/>
                </a:solidFill>
                <a:latin typeface="Comic Sans MS" panose="030F0702030302020204" pitchFamily="66" charset="0"/>
              </a:rPr>
              <a:t>have been reported in paediatric population due </a:t>
            </a:r>
            <a:r>
              <a:rPr lang="en-US" sz="2000" dirty="0" smtClean="0">
                <a:solidFill>
                  <a:schemeClr val="bg1"/>
                </a:solidFill>
                <a:latin typeface="Comic Sans MS" panose="030F0702030302020204" pitchFamily="66" charset="0"/>
              </a:rPr>
              <a:t>to COVID-19</a:t>
            </a:r>
            <a:r>
              <a:rPr lang="en-US" sz="2000" dirty="0">
                <a:solidFill>
                  <a:schemeClr val="bg1"/>
                </a:solidFill>
                <a:latin typeface="Comic Sans MS" panose="030F0702030302020204" pitchFamily="66" charset="0"/>
              </a:rPr>
              <a:t>. </a:t>
            </a:r>
            <a:endParaRPr lang="en-US" sz="2000" dirty="0" smtClean="0">
              <a:solidFill>
                <a:schemeClr val="bg1"/>
              </a:solidFill>
              <a:latin typeface="Comic Sans MS" panose="030F0702030302020204" pitchFamily="66" charset="0"/>
            </a:endParaRPr>
          </a:p>
          <a:p>
            <a:pPr marL="285750" indent="-285750">
              <a:buFont typeface="Arial" panose="020B0604020202020204" pitchFamily="34" charset="0"/>
              <a:buChar char="•"/>
            </a:pPr>
            <a:r>
              <a:rPr lang="en-US" sz="2000" dirty="0" smtClean="0">
                <a:solidFill>
                  <a:schemeClr val="bg1"/>
                </a:solidFill>
                <a:latin typeface="Comic Sans MS" panose="030F0702030302020204" pitchFamily="66" charset="0"/>
              </a:rPr>
              <a:t>Chicago, New York, Belgium, England,  China,</a:t>
            </a:r>
            <a:r>
              <a:rPr lang="en-US" sz="2000" dirty="0">
                <a:solidFill>
                  <a:schemeClr val="bg1"/>
                </a:solidFill>
                <a:latin typeface="Comic Sans MS" panose="030F0702030302020204" pitchFamily="66" charset="0"/>
              </a:rPr>
              <a:t> </a:t>
            </a:r>
            <a:r>
              <a:rPr lang="en-US" sz="2000" dirty="0" smtClean="0">
                <a:solidFill>
                  <a:schemeClr val="bg1"/>
                </a:solidFill>
                <a:latin typeface="Comic Sans MS" panose="030F0702030302020204" pitchFamily="66" charset="0"/>
              </a:rPr>
              <a:t>France,  Los Angeles.</a:t>
            </a:r>
            <a:endParaRPr lang="en-US" sz="2000" dirty="0">
              <a:solidFill>
                <a:schemeClr val="bg1"/>
              </a:solidFill>
              <a:latin typeface="Comic Sans MS" panose="030F0702030302020204" pitchFamily="66" charset="0"/>
            </a:endParaRPr>
          </a:p>
        </p:txBody>
      </p:sp>
      <p:sp>
        <p:nvSpPr>
          <p:cNvPr id="16" name="Slide Number Placeholder 15"/>
          <p:cNvSpPr>
            <a:spLocks noGrp="1"/>
          </p:cNvSpPr>
          <p:nvPr>
            <p:ph type="sldNum" sz="quarter" idx="12"/>
          </p:nvPr>
        </p:nvSpPr>
        <p:spPr/>
        <p:txBody>
          <a:bodyPr/>
          <a:lstStyle/>
          <a:p>
            <a:fld id="{0EF3AB60-232D-4A92-B157-FF539A89C565}" type="slidenum">
              <a:rPr lang="en-US" smtClean="0"/>
              <a:t>7</a:t>
            </a:fld>
            <a:endParaRPr lang="en-US"/>
          </a:p>
        </p:txBody>
      </p:sp>
    </p:spTree>
    <p:extLst>
      <p:ext uri="{BB962C8B-B14F-4D97-AF65-F5344CB8AC3E}">
        <p14:creationId xmlns:p14="http://schemas.microsoft.com/office/powerpoint/2010/main" val="254351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05" y="1314847"/>
            <a:ext cx="3765744" cy="5010407"/>
          </a:xfrm>
          <a:prstGeom prst="rect">
            <a:avLst/>
          </a:prstGeom>
        </p:spPr>
      </p:pic>
      <p:pic>
        <p:nvPicPr>
          <p:cNvPr id="16" name="Picture 1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006" y="1521329"/>
            <a:ext cx="3733992" cy="4591286"/>
          </a:xfrm>
          <a:prstGeom prst="rect">
            <a:avLst/>
          </a:prstGeom>
        </p:spPr>
      </p:pic>
      <p:sp>
        <p:nvSpPr>
          <p:cNvPr id="17" name="Rectangle 16"/>
          <p:cNvSpPr/>
          <p:nvPr/>
        </p:nvSpPr>
        <p:spPr>
          <a:xfrm>
            <a:off x="424479" y="440556"/>
            <a:ext cx="8055728" cy="830997"/>
          </a:xfrm>
          <a:prstGeom prst="rect">
            <a:avLst/>
          </a:prstGeom>
        </p:spPr>
        <p:txBody>
          <a:bodyPr wrap="square">
            <a:spAutoFit/>
          </a:bodyPr>
          <a:lstStyle/>
          <a:p>
            <a:pPr algn="ctr"/>
            <a:r>
              <a:rPr lang="en-US" sz="2400" b="1" dirty="0" smtClean="0">
                <a:solidFill>
                  <a:schemeClr val="accent1">
                    <a:lumMod val="60000"/>
                    <a:lumOff val="40000"/>
                  </a:schemeClr>
                </a:solidFill>
                <a:latin typeface="Segoe Print" panose="02000600000000000000" pitchFamily="2" charset="0"/>
              </a:rPr>
              <a:t>Summary </a:t>
            </a:r>
            <a:r>
              <a:rPr lang="en-US" sz="2400" b="1" dirty="0">
                <a:solidFill>
                  <a:schemeClr val="accent1">
                    <a:lumMod val="60000"/>
                    <a:lumOff val="40000"/>
                  </a:schemeClr>
                </a:solidFill>
                <a:latin typeface="Segoe Print" panose="02000600000000000000" pitchFamily="2" charset="0"/>
              </a:rPr>
              <a:t>of </a:t>
            </a:r>
            <a:r>
              <a:rPr lang="en-US" sz="2400" b="1" dirty="0" smtClean="0">
                <a:solidFill>
                  <a:schemeClr val="accent1">
                    <a:lumMod val="60000"/>
                    <a:lumOff val="40000"/>
                  </a:schemeClr>
                </a:solidFill>
                <a:latin typeface="Segoe Print" panose="02000600000000000000" pitchFamily="2" charset="0"/>
              </a:rPr>
              <a:t>Paediatric </a:t>
            </a:r>
            <a:r>
              <a:rPr lang="en-US" sz="2400" b="1" dirty="0">
                <a:solidFill>
                  <a:schemeClr val="accent1">
                    <a:lumMod val="60000"/>
                    <a:lumOff val="40000"/>
                  </a:schemeClr>
                </a:solidFill>
                <a:latin typeface="Segoe Print" panose="02000600000000000000" pitchFamily="2" charset="0"/>
              </a:rPr>
              <a:t>cases </a:t>
            </a:r>
            <a:r>
              <a:rPr lang="en-US" sz="2400" b="1" dirty="0" smtClean="0">
                <a:solidFill>
                  <a:schemeClr val="accent1">
                    <a:lumMod val="60000"/>
                    <a:lumOff val="40000"/>
                  </a:schemeClr>
                </a:solidFill>
                <a:latin typeface="Segoe Print" panose="02000600000000000000" pitchFamily="2" charset="0"/>
              </a:rPr>
              <a:t>reported </a:t>
            </a:r>
            <a:r>
              <a:rPr lang="en-US" sz="2400" b="1" dirty="0">
                <a:solidFill>
                  <a:schemeClr val="accent1">
                    <a:lumMod val="60000"/>
                    <a:lumOff val="40000"/>
                  </a:schemeClr>
                </a:solidFill>
                <a:latin typeface="Segoe Print" panose="02000600000000000000" pitchFamily="2" charset="0"/>
              </a:rPr>
              <a:t>with COVID-19</a:t>
            </a:r>
          </a:p>
        </p:txBody>
      </p:sp>
      <p:sp>
        <p:nvSpPr>
          <p:cNvPr id="10" name="Slide Number Placeholder 9"/>
          <p:cNvSpPr>
            <a:spLocks noGrp="1"/>
          </p:cNvSpPr>
          <p:nvPr>
            <p:ph type="sldNum" sz="quarter" idx="12"/>
          </p:nvPr>
        </p:nvSpPr>
        <p:spPr/>
        <p:txBody>
          <a:bodyPr/>
          <a:lstStyle/>
          <a:p>
            <a:fld id="{0EF3AB60-232D-4A92-B157-FF539A89C565}" type="slidenum">
              <a:rPr lang="en-US" smtClean="0"/>
              <a:t>8</a:t>
            </a:fld>
            <a:endParaRPr lang="en-US"/>
          </a:p>
        </p:txBody>
      </p:sp>
      <p:sp>
        <p:nvSpPr>
          <p:cNvPr id="11" name="Oval 10"/>
          <p:cNvSpPr/>
          <p:nvPr/>
        </p:nvSpPr>
        <p:spPr>
          <a:xfrm>
            <a:off x="6602819" y="4253023"/>
            <a:ext cx="542260" cy="2445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792819" y="2437830"/>
            <a:ext cx="542260" cy="2445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792819" y="3572423"/>
            <a:ext cx="542260" cy="2445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45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a:off x="295835" y="-17930"/>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349624"/>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6511437"/>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60157" y="-17927"/>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963" y="406365"/>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63" y="6441249"/>
            <a:ext cx="9144000" cy="26894"/>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8775460" y="8962"/>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839782" y="8965"/>
            <a:ext cx="8965" cy="6858000"/>
          </a:xfrm>
          <a:prstGeom prst="line">
            <a:avLst/>
          </a:prstGeom>
          <a:ln w="28575">
            <a:solidFill>
              <a:schemeClr val="accent1">
                <a:lumMod val="60000"/>
                <a:lumOff val="40000"/>
                <a:alpha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694271" y="476553"/>
            <a:ext cx="7859221" cy="887505"/>
          </a:xfrm>
          <a:prstGeom prst="rect">
            <a:avLst/>
          </a:prstGeom>
        </p:spPr>
        <p:txBody>
          <a:bodyPr vert="horz">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lumMod val="60000"/>
                    <a:lumOff val="40000"/>
                  </a:schemeClr>
                </a:solidFill>
                <a:latin typeface="Segoe Print" panose="02000600000000000000" pitchFamily="2" charset="0"/>
              </a:rPr>
              <a:t>The child patient in the dental setting</a:t>
            </a:r>
          </a:p>
        </p:txBody>
      </p:sp>
      <p:sp>
        <p:nvSpPr>
          <p:cNvPr id="11" name="Rectangle 10"/>
          <p:cNvSpPr/>
          <p:nvPr/>
        </p:nvSpPr>
        <p:spPr>
          <a:xfrm>
            <a:off x="703235" y="1872564"/>
            <a:ext cx="7850257" cy="1323439"/>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Comic Sans MS" panose="030F0702030302020204" pitchFamily="66" charset="0"/>
              </a:rPr>
              <a:t>Transmitted through </a:t>
            </a:r>
            <a:r>
              <a:rPr lang="en-US" sz="2000" b="1" dirty="0" smtClean="0">
                <a:solidFill>
                  <a:schemeClr val="accent1">
                    <a:lumMod val="75000"/>
                  </a:schemeClr>
                </a:solidFill>
                <a:latin typeface="Segoe Print" panose="02000600000000000000" pitchFamily="2" charset="0"/>
              </a:rPr>
              <a:t>direct and indirect contact</a:t>
            </a:r>
          </a:p>
          <a:p>
            <a:pPr marL="342900" indent="-342900">
              <a:buFont typeface="Arial" panose="020B0604020202020204" pitchFamily="34" charset="0"/>
              <a:buChar char="•"/>
            </a:pPr>
            <a:r>
              <a:rPr lang="en-US" sz="2000" dirty="0" smtClean="0">
                <a:solidFill>
                  <a:schemeClr val="accent1">
                    <a:lumMod val="75000"/>
                  </a:schemeClr>
                </a:solidFill>
                <a:latin typeface="Segoe Print" panose="02000600000000000000" pitchFamily="2" charset="0"/>
              </a:rPr>
              <a:t>Respiratory droplets and splatter </a:t>
            </a:r>
            <a:r>
              <a:rPr lang="en-US" sz="2000" dirty="0" smtClean="0">
                <a:latin typeface="Comic Sans MS" panose="030F0702030302020204" pitchFamily="66" charset="0"/>
              </a:rPr>
              <a:t>from saliva and blood through contact with mucous membranes and contaminated fomites</a:t>
            </a:r>
            <a:endParaRPr lang="en-US" sz="2000" dirty="0">
              <a:latin typeface="Comic Sans MS" panose="030F0702030302020204" pitchFamily="66" charset="0"/>
            </a:endParaRPr>
          </a:p>
        </p:txBody>
      </p:sp>
      <p:sp>
        <p:nvSpPr>
          <p:cNvPr id="12" name="Rectangle 11"/>
          <p:cNvSpPr/>
          <p:nvPr/>
        </p:nvSpPr>
        <p:spPr>
          <a:xfrm>
            <a:off x="1010640" y="3302488"/>
            <a:ext cx="7226481" cy="400110"/>
          </a:xfrm>
          <a:prstGeom prst="rect">
            <a:avLst/>
          </a:prstGeom>
          <a:solidFill>
            <a:schemeClr val="accent1">
              <a:lumMod val="60000"/>
              <a:lumOff val="40000"/>
            </a:schemeClr>
          </a:solidFill>
        </p:spPr>
        <p:txBody>
          <a:bodyPr wrap="square">
            <a:spAutoFit/>
          </a:bodyPr>
          <a:lstStyle/>
          <a:p>
            <a:pPr algn="ctr"/>
            <a:r>
              <a:rPr lang="en-US" sz="2000" b="1" dirty="0" smtClean="0">
                <a:solidFill>
                  <a:schemeClr val="bg2"/>
                </a:solidFill>
                <a:latin typeface="Segoe Print" panose="02000600000000000000" pitchFamily="2" charset="0"/>
              </a:rPr>
              <a:t>Dental professionals in potentially high-risk situations</a:t>
            </a:r>
            <a:endParaRPr lang="en-US" sz="2000" b="1" dirty="0">
              <a:solidFill>
                <a:schemeClr val="bg2"/>
              </a:solidFill>
              <a:latin typeface="Segoe Print" panose="02000600000000000000" pitchFamily="2" charset="0"/>
            </a:endParaRPr>
          </a:p>
        </p:txBody>
      </p:sp>
      <p:sp>
        <p:nvSpPr>
          <p:cNvPr id="13" name="Rectangle 12"/>
          <p:cNvSpPr/>
          <p:nvPr/>
        </p:nvSpPr>
        <p:spPr>
          <a:xfrm>
            <a:off x="1010640" y="3809083"/>
            <a:ext cx="7226481" cy="646331"/>
          </a:xfrm>
          <a:prstGeom prst="rect">
            <a:avLst/>
          </a:prstGeom>
          <a:ln w="28575">
            <a:solidFill>
              <a:schemeClr val="accent1">
                <a:lumMod val="60000"/>
                <a:lumOff val="40000"/>
              </a:schemeClr>
            </a:solidFill>
          </a:ln>
        </p:spPr>
        <p:txBody>
          <a:bodyPr wrap="square">
            <a:spAutoFit/>
          </a:bodyPr>
          <a:lstStyle/>
          <a:p>
            <a:pPr algn="ctr"/>
            <a:r>
              <a:rPr lang="en-US" u="sng" dirty="0" smtClean="0">
                <a:solidFill>
                  <a:schemeClr val="accent1">
                    <a:lumMod val="60000"/>
                    <a:lumOff val="40000"/>
                  </a:schemeClr>
                </a:solidFill>
                <a:latin typeface="Segoe Print" panose="02000600000000000000" pitchFamily="2" charset="0"/>
              </a:rPr>
              <a:t>Aerosol Generating Procedures (AGPs</a:t>
            </a:r>
            <a:r>
              <a:rPr lang="en-US" u="sng" dirty="0">
                <a:solidFill>
                  <a:schemeClr val="accent1">
                    <a:lumMod val="60000"/>
                    <a:lumOff val="40000"/>
                  </a:schemeClr>
                </a:solidFill>
                <a:latin typeface="Segoe Print" panose="02000600000000000000" pitchFamily="2" charset="0"/>
              </a:rPr>
              <a:t>), </a:t>
            </a:r>
            <a:r>
              <a:rPr lang="en-US" dirty="0">
                <a:latin typeface="Comic Sans MS" panose="030F0702030302020204" pitchFamily="66" charset="0"/>
              </a:rPr>
              <a:t>which have been associated with the </a:t>
            </a:r>
            <a:r>
              <a:rPr lang="en-US" dirty="0" smtClean="0">
                <a:latin typeface="Comic Sans MS" panose="030F0702030302020204" pitchFamily="66" charset="0"/>
              </a:rPr>
              <a:t>transmission of </a:t>
            </a:r>
            <a:r>
              <a:rPr lang="en-US" dirty="0">
                <a:latin typeface="Comic Sans MS" panose="030F0702030302020204" pitchFamily="66" charset="0"/>
              </a:rPr>
              <a:t>acute respiratory infections</a:t>
            </a:r>
          </a:p>
        </p:txBody>
      </p:sp>
      <p:sp>
        <p:nvSpPr>
          <p:cNvPr id="14" name="Rectangle 13"/>
          <p:cNvSpPr/>
          <p:nvPr/>
        </p:nvSpPr>
        <p:spPr>
          <a:xfrm>
            <a:off x="1010640" y="4619109"/>
            <a:ext cx="4572000" cy="1200329"/>
          </a:xfrm>
          <a:prstGeom prst="rect">
            <a:avLst/>
          </a:prstGeom>
        </p:spPr>
        <p:txBody>
          <a:bodyPr>
            <a:spAutoFit/>
          </a:bodyPr>
          <a:lstStyle/>
          <a:p>
            <a:pPr marL="285750" indent="-285750">
              <a:buClr>
                <a:schemeClr val="accent1">
                  <a:lumMod val="60000"/>
                  <a:lumOff val="40000"/>
                </a:schemeClr>
              </a:buClr>
              <a:buFont typeface="Arial" panose="020B0604020202020204" pitchFamily="34" charset="0"/>
              <a:buChar char="•"/>
            </a:pPr>
            <a:r>
              <a:rPr lang="en-US" dirty="0" smtClean="0">
                <a:latin typeface="Comic Sans MS" panose="030F0702030302020204" pitchFamily="66" charset="0"/>
              </a:rPr>
              <a:t>Dental chairs</a:t>
            </a:r>
          </a:p>
          <a:p>
            <a:pPr marL="285750" indent="-285750">
              <a:buClr>
                <a:schemeClr val="accent1">
                  <a:lumMod val="60000"/>
                  <a:lumOff val="40000"/>
                </a:schemeClr>
              </a:buClr>
              <a:buFont typeface="Arial" panose="020B0604020202020204" pitchFamily="34" charset="0"/>
              <a:buChar char="•"/>
            </a:pPr>
            <a:r>
              <a:rPr lang="en-US" dirty="0" smtClean="0">
                <a:latin typeface="Comic Sans MS" panose="030F0702030302020204" pitchFamily="66" charset="0"/>
              </a:rPr>
              <a:t>Their handles</a:t>
            </a:r>
          </a:p>
          <a:p>
            <a:pPr marL="285750" indent="-285750">
              <a:buClr>
                <a:schemeClr val="accent1">
                  <a:lumMod val="60000"/>
                  <a:lumOff val="40000"/>
                </a:schemeClr>
              </a:buClr>
              <a:buFont typeface="Arial" panose="020B0604020202020204" pitchFamily="34" charset="0"/>
              <a:buChar char="•"/>
            </a:pPr>
            <a:r>
              <a:rPr lang="en-US" dirty="0" smtClean="0">
                <a:latin typeface="Comic Sans MS" panose="030F0702030302020204" pitchFamily="66" charset="0"/>
              </a:rPr>
              <a:t>Spittoon</a:t>
            </a:r>
          </a:p>
          <a:p>
            <a:pPr marL="285750" indent="-285750">
              <a:buClr>
                <a:schemeClr val="accent1">
                  <a:lumMod val="60000"/>
                  <a:lumOff val="40000"/>
                </a:schemeClr>
              </a:buClr>
              <a:buFont typeface="Arial" panose="020B0604020202020204" pitchFamily="34" charset="0"/>
              <a:buChar char="•"/>
            </a:pPr>
            <a:r>
              <a:rPr lang="en-US" dirty="0" smtClean="0">
                <a:latin typeface="Comic Sans MS" panose="030F0702030302020204" pitchFamily="66" charset="0"/>
              </a:rPr>
              <a:t>Dental instruments after treatment</a:t>
            </a:r>
            <a:endParaRPr lang="en-US" dirty="0">
              <a:latin typeface="Comic Sans MS" panose="030F0702030302020204" pitchFamily="66" charset="0"/>
            </a:endParaRPr>
          </a:p>
        </p:txBody>
      </p:sp>
      <p:sp>
        <p:nvSpPr>
          <p:cNvPr id="15" name="Rectangle 14"/>
          <p:cNvSpPr/>
          <p:nvPr/>
        </p:nvSpPr>
        <p:spPr>
          <a:xfrm>
            <a:off x="5637997" y="4748758"/>
            <a:ext cx="2602685" cy="923330"/>
          </a:xfrm>
          <a:prstGeom prst="rect">
            <a:avLst/>
          </a:prstGeom>
          <a:ln>
            <a:solidFill>
              <a:srgbClr val="FF0000"/>
            </a:solidFill>
          </a:ln>
        </p:spPr>
        <p:txBody>
          <a:bodyPr wrap="square">
            <a:spAutoFit/>
          </a:bodyPr>
          <a:lstStyle/>
          <a:p>
            <a:pPr algn="ctr"/>
            <a:r>
              <a:rPr lang="en-US" b="1" dirty="0" smtClean="0">
                <a:solidFill>
                  <a:schemeClr val="accent1">
                    <a:lumMod val="60000"/>
                    <a:lumOff val="40000"/>
                  </a:schemeClr>
                </a:solidFill>
                <a:latin typeface="Segoe Print" panose="02000600000000000000" pitchFamily="2" charset="0"/>
              </a:rPr>
              <a:t>Can persist on surfaces for up to </a:t>
            </a:r>
            <a:r>
              <a:rPr lang="en-US" b="1" u="sng" dirty="0" smtClean="0">
                <a:solidFill>
                  <a:schemeClr val="accent1">
                    <a:lumMod val="60000"/>
                    <a:lumOff val="40000"/>
                  </a:schemeClr>
                </a:solidFill>
                <a:latin typeface="Segoe Print" panose="02000600000000000000" pitchFamily="2" charset="0"/>
              </a:rPr>
              <a:t>72 hours</a:t>
            </a:r>
            <a:endParaRPr lang="en-US" b="1" u="sng" dirty="0">
              <a:solidFill>
                <a:schemeClr val="accent1">
                  <a:lumMod val="60000"/>
                  <a:lumOff val="40000"/>
                </a:schemeClr>
              </a:solidFill>
              <a:latin typeface="Segoe Print" panose="02000600000000000000" pitchFamily="2" charset="0"/>
            </a:endParaRPr>
          </a:p>
        </p:txBody>
      </p:sp>
      <p:sp>
        <p:nvSpPr>
          <p:cNvPr id="16" name="Slide Number Placeholder 15"/>
          <p:cNvSpPr>
            <a:spLocks noGrp="1"/>
          </p:cNvSpPr>
          <p:nvPr>
            <p:ph type="sldNum" sz="quarter" idx="12"/>
          </p:nvPr>
        </p:nvSpPr>
        <p:spPr/>
        <p:txBody>
          <a:bodyPr/>
          <a:lstStyle/>
          <a:p>
            <a:fld id="{0EF3AB60-232D-4A92-B157-FF539A89C565}" type="slidenum">
              <a:rPr lang="en-US" smtClean="0"/>
              <a:t>9</a:t>
            </a:fld>
            <a:endParaRPr lang="en-US"/>
          </a:p>
        </p:txBody>
      </p:sp>
    </p:spTree>
    <p:extLst>
      <p:ext uri="{BB962C8B-B14F-4D97-AF65-F5344CB8AC3E}">
        <p14:creationId xmlns:p14="http://schemas.microsoft.com/office/powerpoint/2010/main" val="96186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610</TotalTime>
  <Words>3471</Words>
  <Application>Microsoft Office PowerPoint</Application>
  <PresentationFormat>On-screen Show (4:3)</PresentationFormat>
  <Paragraphs>313</Paragraphs>
  <Slides>35</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Calibri</vt:lpstr>
      <vt:lpstr>Calisto MT</vt:lpstr>
      <vt:lpstr>Comic Sans MS</vt:lpstr>
      <vt:lpstr>Courier New</vt:lpstr>
      <vt:lpstr>Segoe Print</vt:lpstr>
      <vt:lpstr>STIX-Regular</vt:lpstr>
      <vt:lpstr>Trebuchet MS</vt:lpstr>
      <vt:lpstr>URWPalladioL-Roma</vt:lpstr>
      <vt:lpstr>Wingdings</vt:lpstr>
      <vt:lpstr>Wingdings 2</vt:lpstr>
      <vt:lpstr>Slate</vt:lpstr>
      <vt:lpstr>PowerPoint Presentation</vt:lpstr>
      <vt:lpstr>CORONAVIRUS DISEASE  (COVID-19):  Characteristics in children and considerations for Dentists providing their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Shivajirao Ramakrishnarao Mukkamala</dc:creator>
  <cp:lastModifiedBy>Shivajirao Ramakrishnarao Mukkamala</cp:lastModifiedBy>
  <cp:revision>54</cp:revision>
  <dcterms:created xsi:type="dcterms:W3CDTF">2020-07-12T18:08:13Z</dcterms:created>
  <dcterms:modified xsi:type="dcterms:W3CDTF">2020-07-14T18:50:34Z</dcterms:modified>
</cp:coreProperties>
</file>